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00" r:id="rId6"/>
    <p:sldId id="376" r:id="rId7"/>
    <p:sldId id="372" r:id="rId8"/>
    <p:sldId id="337" r:id="rId9"/>
    <p:sldId id="374" r:id="rId10"/>
    <p:sldId id="375" r:id="rId11"/>
    <p:sldId id="378" r:id="rId12"/>
    <p:sldId id="380" r:id="rId13"/>
    <p:sldId id="381" r:id="rId14"/>
    <p:sldId id="370" r:id="rId15"/>
    <p:sldId id="373" r:id="rId16"/>
    <p:sldId id="369" r:id="rId17"/>
    <p:sldId id="384" r:id="rId18"/>
    <p:sldId id="383" r:id="rId19"/>
    <p:sldId id="385" r:id="rId20"/>
    <p:sldId id="386" r:id="rId21"/>
    <p:sldId id="387" r:id="rId22"/>
    <p:sldId id="388" r:id="rId23"/>
    <p:sldId id="389" r:id="rId24"/>
    <p:sldId id="368" r:id="rId25"/>
    <p:sldId id="391" r:id="rId26"/>
    <p:sldId id="390" r:id="rId27"/>
    <p:sldId id="371" r:id="rId28"/>
    <p:sldId id="377" r:id="rId29"/>
    <p:sldId id="392" r:id="rId30"/>
    <p:sldId id="393" r:id="rId31"/>
    <p:sldId id="394" r:id="rId32"/>
    <p:sldId id="276" r:id="rId3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FE2159-CF5A-44AE-BD99-8BC317862B2B}" name="olimpia.kisiel@owes.es" initials="ol" userId="S::urn:spo:guest#olimpia.kisiel@owes.es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3F2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9CEE8-BA61-40BC-AF50-33F38D6A10D6}" v="213" dt="2023-05-10T01:21:26.338"/>
    <p1510:client id="{EB66845C-3CEF-46AD-99A1-5B0EBA909E3B}" v="2" dt="2023-05-10T01:31:09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3725" autoAdjust="0"/>
  </p:normalViewPr>
  <p:slideViewPr>
    <p:cSldViewPr snapToGrid="0">
      <p:cViewPr varScale="1">
        <p:scale>
          <a:sx n="109" d="100"/>
          <a:sy n="109" d="100"/>
        </p:scale>
        <p:origin x="120" y="11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A3B52-8F6A-4721-9D54-5DB6CB32569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441E5E8-EE02-4ACE-8E6E-8C239860D60C}">
      <dgm:prSet phldrT="[Tekst]"/>
      <dgm:spPr/>
      <dgm:t>
        <a:bodyPr/>
        <a:lstStyle/>
        <a:p>
          <a:r>
            <a:rPr lang="pl-PL"/>
            <a:t>INTERESARIUSZE</a:t>
          </a:r>
        </a:p>
      </dgm:t>
    </dgm:pt>
    <dgm:pt modelId="{87CDDE8D-5F55-4DF7-B422-304D2D045033}" type="parTrans" cxnId="{C9AFB7DD-6C8D-44EF-9412-86FECADD87E0}">
      <dgm:prSet/>
      <dgm:spPr/>
      <dgm:t>
        <a:bodyPr/>
        <a:lstStyle/>
        <a:p>
          <a:endParaRPr lang="pl-PL"/>
        </a:p>
      </dgm:t>
    </dgm:pt>
    <dgm:pt modelId="{8BD785EC-EFA9-4E6E-AE40-38A00A3AD23F}" type="sibTrans" cxnId="{C9AFB7DD-6C8D-44EF-9412-86FECADD87E0}">
      <dgm:prSet/>
      <dgm:spPr/>
      <dgm:t>
        <a:bodyPr/>
        <a:lstStyle/>
        <a:p>
          <a:endParaRPr lang="pl-PL"/>
        </a:p>
      </dgm:t>
    </dgm:pt>
    <dgm:pt modelId="{6B1095B2-85F6-4E2C-846A-F53AEFF47F71}">
      <dgm:prSet phldrT="[Tekst]"/>
      <dgm:spPr/>
      <dgm:t>
        <a:bodyPr/>
        <a:lstStyle/>
        <a:p>
          <a:r>
            <a:rPr lang="pl-PL"/>
            <a:t>FORMUŁOWANIE POTRZEB I MOŻLIWOŚCI</a:t>
          </a:r>
        </a:p>
      </dgm:t>
    </dgm:pt>
    <dgm:pt modelId="{3D1F2089-65D2-4371-9DC7-07A93AAEEB8C}" type="parTrans" cxnId="{DCEED659-9902-484A-B569-A5A9AF4C6899}">
      <dgm:prSet/>
      <dgm:spPr/>
      <dgm:t>
        <a:bodyPr/>
        <a:lstStyle/>
        <a:p>
          <a:endParaRPr lang="pl-PL"/>
        </a:p>
      </dgm:t>
    </dgm:pt>
    <dgm:pt modelId="{A981DC5C-6A20-40A2-8105-1D878166B4D9}" type="sibTrans" cxnId="{DCEED659-9902-484A-B569-A5A9AF4C6899}">
      <dgm:prSet/>
      <dgm:spPr/>
      <dgm:t>
        <a:bodyPr/>
        <a:lstStyle/>
        <a:p>
          <a:endParaRPr lang="pl-PL"/>
        </a:p>
      </dgm:t>
    </dgm:pt>
    <dgm:pt modelId="{2592FEE8-AC16-4A6C-8B69-C57F65300B00}">
      <dgm:prSet phldrT="[Tekst]"/>
      <dgm:spPr/>
      <dgm:t>
        <a:bodyPr/>
        <a:lstStyle/>
        <a:p>
          <a:r>
            <a:rPr lang="pl-PL" dirty="0"/>
            <a:t>REALIZATORZY I PARTNERZY</a:t>
          </a:r>
        </a:p>
      </dgm:t>
    </dgm:pt>
    <dgm:pt modelId="{F92C4E6F-B02E-494D-82C4-756F0944E3ED}" type="parTrans" cxnId="{9173BDF5-E87F-437A-A79A-28EC7038711F}">
      <dgm:prSet/>
      <dgm:spPr/>
      <dgm:t>
        <a:bodyPr/>
        <a:lstStyle/>
        <a:p>
          <a:endParaRPr lang="pl-PL"/>
        </a:p>
      </dgm:t>
    </dgm:pt>
    <dgm:pt modelId="{1DF23F59-D22E-43BE-B5A1-7F0954D9CFAA}" type="sibTrans" cxnId="{9173BDF5-E87F-437A-A79A-28EC7038711F}">
      <dgm:prSet/>
      <dgm:spPr/>
      <dgm:t>
        <a:bodyPr/>
        <a:lstStyle/>
        <a:p>
          <a:endParaRPr lang="pl-PL"/>
        </a:p>
      </dgm:t>
    </dgm:pt>
    <dgm:pt modelId="{5525C62A-3CC2-4730-B929-62A280BA5CDA}">
      <dgm:prSet phldrT="[Tekst]"/>
      <dgm:spPr/>
      <dgm:t>
        <a:bodyPr/>
        <a:lstStyle/>
        <a:p>
          <a:r>
            <a:rPr lang="pl-PL"/>
            <a:t>OPERACJONALIZACJA INTERWENCJI</a:t>
          </a:r>
        </a:p>
      </dgm:t>
    </dgm:pt>
    <dgm:pt modelId="{69744E41-6648-4792-B4A5-A450B3D659DE}" type="parTrans" cxnId="{A0CC1436-B9F9-46BF-9189-272833CAA858}">
      <dgm:prSet/>
      <dgm:spPr/>
      <dgm:t>
        <a:bodyPr/>
        <a:lstStyle/>
        <a:p>
          <a:endParaRPr lang="pl-PL"/>
        </a:p>
      </dgm:t>
    </dgm:pt>
    <dgm:pt modelId="{E8461018-A4AB-411E-9FDC-2CD107F45645}" type="sibTrans" cxnId="{A0CC1436-B9F9-46BF-9189-272833CAA858}">
      <dgm:prSet/>
      <dgm:spPr/>
      <dgm:t>
        <a:bodyPr/>
        <a:lstStyle/>
        <a:p>
          <a:endParaRPr lang="pl-PL"/>
        </a:p>
      </dgm:t>
    </dgm:pt>
    <dgm:pt modelId="{CEF85E7D-2820-41B2-BC99-CC952544276F}" type="pres">
      <dgm:prSet presAssocID="{7C2A3B52-8F6A-4721-9D54-5DB6CB325696}" presName="Name0" presStyleCnt="0">
        <dgm:presLayoutVars>
          <dgm:dir/>
          <dgm:animOne val="branch"/>
          <dgm:animLvl val="lvl"/>
        </dgm:presLayoutVars>
      </dgm:prSet>
      <dgm:spPr/>
    </dgm:pt>
    <dgm:pt modelId="{A34877E8-2986-4764-A9E0-7EE474556D44}" type="pres">
      <dgm:prSet presAssocID="{1441E5E8-EE02-4ACE-8E6E-8C239860D60C}" presName="chaos" presStyleCnt="0"/>
      <dgm:spPr/>
    </dgm:pt>
    <dgm:pt modelId="{CF312BEB-1AFA-4DA9-8809-D04076D9C6C0}" type="pres">
      <dgm:prSet presAssocID="{1441E5E8-EE02-4ACE-8E6E-8C239860D60C}" presName="parTx1" presStyleLbl="revTx" presStyleIdx="0" presStyleCnt="3"/>
      <dgm:spPr/>
    </dgm:pt>
    <dgm:pt modelId="{11EFC5CB-5E95-4A80-857A-278463F6C97E}" type="pres">
      <dgm:prSet presAssocID="{1441E5E8-EE02-4ACE-8E6E-8C239860D60C}" presName="desTx1" presStyleLbl="revTx" presStyleIdx="1" presStyleCnt="3">
        <dgm:presLayoutVars>
          <dgm:bulletEnabled val="1"/>
        </dgm:presLayoutVars>
      </dgm:prSet>
      <dgm:spPr/>
    </dgm:pt>
    <dgm:pt modelId="{B7985B02-F635-4031-AAB6-7E6C7B1712EA}" type="pres">
      <dgm:prSet presAssocID="{1441E5E8-EE02-4ACE-8E6E-8C239860D60C}" presName="c1" presStyleLbl="node1" presStyleIdx="0" presStyleCnt="19"/>
      <dgm:spPr/>
    </dgm:pt>
    <dgm:pt modelId="{AF73FB93-A871-43FA-84C6-F63C20D41399}" type="pres">
      <dgm:prSet presAssocID="{1441E5E8-EE02-4ACE-8E6E-8C239860D60C}" presName="c2" presStyleLbl="node1" presStyleIdx="1" presStyleCnt="19"/>
      <dgm:spPr/>
    </dgm:pt>
    <dgm:pt modelId="{BAEFEBA4-490A-49C2-8E94-CBFCDB21B7A5}" type="pres">
      <dgm:prSet presAssocID="{1441E5E8-EE02-4ACE-8E6E-8C239860D60C}" presName="c3" presStyleLbl="node1" presStyleIdx="2" presStyleCnt="19"/>
      <dgm:spPr/>
    </dgm:pt>
    <dgm:pt modelId="{879DFD4C-35DC-4598-BBF2-AF428506529A}" type="pres">
      <dgm:prSet presAssocID="{1441E5E8-EE02-4ACE-8E6E-8C239860D60C}" presName="c4" presStyleLbl="node1" presStyleIdx="3" presStyleCnt="19"/>
      <dgm:spPr/>
    </dgm:pt>
    <dgm:pt modelId="{1B8502D4-40FD-447D-80FC-7EF46AC2EEC5}" type="pres">
      <dgm:prSet presAssocID="{1441E5E8-EE02-4ACE-8E6E-8C239860D60C}" presName="c5" presStyleLbl="node1" presStyleIdx="4" presStyleCnt="19"/>
      <dgm:spPr/>
    </dgm:pt>
    <dgm:pt modelId="{8455D5F6-43B8-444E-B96F-DBAC4FDD6C97}" type="pres">
      <dgm:prSet presAssocID="{1441E5E8-EE02-4ACE-8E6E-8C239860D60C}" presName="c6" presStyleLbl="node1" presStyleIdx="5" presStyleCnt="19"/>
      <dgm:spPr/>
    </dgm:pt>
    <dgm:pt modelId="{381CF720-8D3E-4400-98A0-02F7EFC30674}" type="pres">
      <dgm:prSet presAssocID="{1441E5E8-EE02-4ACE-8E6E-8C239860D60C}" presName="c7" presStyleLbl="node1" presStyleIdx="6" presStyleCnt="19"/>
      <dgm:spPr/>
    </dgm:pt>
    <dgm:pt modelId="{008E0F32-DDAB-4D00-A97D-B9AF7042E077}" type="pres">
      <dgm:prSet presAssocID="{1441E5E8-EE02-4ACE-8E6E-8C239860D60C}" presName="c8" presStyleLbl="node1" presStyleIdx="7" presStyleCnt="19"/>
      <dgm:spPr/>
    </dgm:pt>
    <dgm:pt modelId="{D5F3C821-F429-490F-8DFD-F0A8063D4F9F}" type="pres">
      <dgm:prSet presAssocID="{1441E5E8-EE02-4ACE-8E6E-8C239860D60C}" presName="c9" presStyleLbl="node1" presStyleIdx="8" presStyleCnt="19"/>
      <dgm:spPr/>
    </dgm:pt>
    <dgm:pt modelId="{9FCB7BF5-F752-4D1C-83DC-8A23088D4517}" type="pres">
      <dgm:prSet presAssocID="{1441E5E8-EE02-4ACE-8E6E-8C239860D60C}" presName="c10" presStyleLbl="node1" presStyleIdx="9" presStyleCnt="19"/>
      <dgm:spPr/>
    </dgm:pt>
    <dgm:pt modelId="{2A35A35B-DD0C-493E-A803-95C2930685AA}" type="pres">
      <dgm:prSet presAssocID="{1441E5E8-EE02-4ACE-8E6E-8C239860D60C}" presName="c11" presStyleLbl="node1" presStyleIdx="10" presStyleCnt="19"/>
      <dgm:spPr/>
    </dgm:pt>
    <dgm:pt modelId="{3AF0AC1D-18E3-4E17-8441-EFB1D4BC0A8E}" type="pres">
      <dgm:prSet presAssocID="{1441E5E8-EE02-4ACE-8E6E-8C239860D60C}" presName="c12" presStyleLbl="node1" presStyleIdx="11" presStyleCnt="19"/>
      <dgm:spPr/>
    </dgm:pt>
    <dgm:pt modelId="{FBA01697-45C1-4EAB-88BC-B123ACAC0CFE}" type="pres">
      <dgm:prSet presAssocID="{1441E5E8-EE02-4ACE-8E6E-8C239860D60C}" presName="c13" presStyleLbl="node1" presStyleIdx="12" presStyleCnt="19"/>
      <dgm:spPr/>
    </dgm:pt>
    <dgm:pt modelId="{392BAF86-717E-4E4D-BA9B-643C6B8E13B7}" type="pres">
      <dgm:prSet presAssocID="{1441E5E8-EE02-4ACE-8E6E-8C239860D60C}" presName="c14" presStyleLbl="node1" presStyleIdx="13" presStyleCnt="19"/>
      <dgm:spPr/>
    </dgm:pt>
    <dgm:pt modelId="{86F34AD8-E500-4147-8464-DF743C6FBF4D}" type="pres">
      <dgm:prSet presAssocID="{1441E5E8-EE02-4ACE-8E6E-8C239860D60C}" presName="c15" presStyleLbl="node1" presStyleIdx="14" presStyleCnt="19"/>
      <dgm:spPr/>
    </dgm:pt>
    <dgm:pt modelId="{AF4A9B93-B1B3-4D24-8C6A-F2DD0C439935}" type="pres">
      <dgm:prSet presAssocID="{1441E5E8-EE02-4ACE-8E6E-8C239860D60C}" presName="c16" presStyleLbl="node1" presStyleIdx="15" presStyleCnt="19"/>
      <dgm:spPr/>
    </dgm:pt>
    <dgm:pt modelId="{99BB8BFE-7863-4274-91C9-6EAC3A6B31CA}" type="pres">
      <dgm:prSet presAssocID="{1441E5E8-EE02-4ACE-8E6E-8C239860D60C}" presName="c17" presStyleLbl="node1" presStyleIdx="16" presStyleCnt="19"/>
      <dgm:spPr/>
    </dgm:pt>
    <dgm:pt modelId="{F66471DC-BE4D-453D-BB29-B838B89D3EB7}" type="pres">
      <dgm:prSet presAssocID="{1441E5E8-EE02-4ACE-8E6E-8C239860D60C}" presName="c18" presStyleLbl="node1" presStyleIdx="17" presStyleCnt="19"/>
      <dgm:spPr/>
    </dgm:pt>
    <dgm:pt modelId="{43B3D901-8A08-4D5B-8D1E-F8DF0073AA09}" type="pres">
      <dgm:prSet presAssocID="{8BD785EC-EFA9-4E6E-AE40-38A00A3AD23F}" presName="chevronComposite1" presStyleCnt="0"/>
      <dgm:spPr/>
    </dgm:pt>
    <dgm:pt modelId="{95008847-93E2-4E0B-BFAD-591E9147616C}" type="pres">
      <dgm:prSet presAssocID="{8BD785EC-EFA9-4E6E-AE40-38A00A3AD23F}" presName="chevron1" presStyleLbl="sibTrans2D1" presStyleIdx="0" presStyleCnt="2"/>
      <dgm:spPr/>
    </dgm:pt>
    <dgm:pt modelId="{176FBB92-1BF2-4E49-B086-67C44DD2A930}" type="pres">
      <dgm:prSet presAssocID="{8BD785EC-EFA9-4E6E-AE40-38A00A3AD23F}" presName="spChevron1" presStyleCnt="0"/>
      <dgm:spPr/>
    </dgm:pt>
    <dgm:pt modelId="{D0C47172-CD86-4E95-9AC3-0BB78D9FDD91}" type="pres">
      <dgm:prSet presAssocID="{8BD785EC-EFA9-4E6E-AE40-38A00A3AD23F}" presName="overlap" presStyleCnt="0"/>
      <dgm:spPr/>
    </dgm:pt>
    <dgm:pt modelId="{9894A568-CA2A-4C2D-8C07-19475AD2979F}" type="pres">
      <dgm:prSet presAssocID="{8BD785EC-EFA9-4E6E-AE40-38A00A3AD23F}" presName="chevronComposite2" presStyleCnt="0"/>
      <dgm:spPr/>
    </dgm:pt>
    <dgm:pt modelId="{DFDF8646-C779-4AE8-9A0F-93E902AE5FAB}" type="pres">
      <dgm:prSet presAssocID="{8BD785EC-EFA9-4E6E-AE40-38A00A3AD23F}" presName="chevron2" presStyleLbl="sibTrans2D1" presStyleIdx="1" presStyleCnt="2"/>
      <dgm:spPr/>
    </dgm:pt>
    <dgm:pt modelId="{7820E333-86E6-4C12-B90C-055B602F1F93}" type="pres">
      <dgm:prSet presAssocID="{8BD785EC-EFA9-4E6E-AE40-38A00A3AD23F}" presName="spChevron2" presStyleCnt="0"/>
      <dgm:spPr/>
    </dgm:pt>
    <dgm:pt modelId="{EE2C2E15-1F66-4CE8-8C82-CAC19A63577E}" type="pres">
      <dgm:prSet presAssocID="{2592FEE8-AC16-4A6C-8B69-C57F65300B00}" presName="last" presStyleCnt="0"/>
      <dgm:spPr/>
    </dgm:pt>
    <dgm:pt modelId="{4EFFB482-D2B7-448A-8006-AA54759D6E91}" type="pres">
      <dgm:prSet presAssocID="{2592FEE8-AC16-4A6C-8B69-C57F65300B00}" presName="circleTx" presStyleLbl="node1" presStyleIdx="18" presStyleCnt="19"/>
      <dgm:spPr/>
    </dgm:pt>
    <dgm:pt modelId="{F6E376A0-0DAB-45F4-8CBB-816DB1F15F9E}" type="pres">
      <dgm:prSet presAssocID="{2592FEE8-AC16-4A6C-8B69-C57F65300B00}" presName="desTxN" presStyleLbl="revTx" presStyleIdx="2" presStyleCnt="3">
        <dgm:presLayoutVars>
          <dgm:bulletEnabled val="1"/>
        </dgm:presLayoutVars>
      </dgm:prSet>
      <dgm:spPr/>
    </dgm:pt>
    <dgm:pt modelId="{BFA99088-842B-4DF4-9885-FE1FF72FDD46}" type="pres">
      <dgm:prSet presAssocID="{2592FEE8-AC16-4A6C-8B69-C57F65300B00}" presName="spN" presStyleCnt="0"/>
      <dgm:spPr/>
    </dgm:pt>
  </dgm:ptLst>
  <dgm:cxnLst>
    <dgm:cxn modelId="{FFB5BA23-A8AF-4EE1-8765-76A13C2D357E}" type="presOf" srcId="{1441E5E8-EE02-4ACE-8E6E-8C239860D60C}" destId="{CF312BEB-1AFA-4DA9-8809-D04076D9C6C0}" srcOrd="0" destOrd="0" presId="urn:microsoft.com/office/officeart/2009/3/layout/RandomtoResultProcess"/>
    <dgm:cxn modelId="{A0CC1436-B9F9-46BF-9189-272833CAA858}" srcId="{2592FEE8-AC16-4A6C-8B69-C57F65300B00}" destId="{5525C62A-3CC2-4730-B929-62A280BA5CDA}" srcOrd="0" destOrd="0" parTransId="{69744E41-6648-4792-B4A5-A450B3D659DE}" sibTransId="{E8461018-A4AB-411E-9FDC-2CD107F45645}"/>
    <dgm:cxn modelId="{5CA3BD3D-FE6C-4674-91EF-F9D03DD7E892}" type="presOf" srcId="{6B1095B2-85F6-4E2C-846A-F53AEFF47F71}" destId="{11EFC5CB-5E95-4A80-857A-278463F6C97E}" srcOrd="0" destOrd="0" presId="urn:microsoft.com/office/officeart/2009/3/layout/RandomtoResultProcess"/>
    <dgm:cxn modelId="{8B68553F-4B26-4A88-BCE7-A9BDD4D62050}" type="presOf" srcId="{5525C62A-3CC2-4730-B929-62A280BA5CDA}" destId="{F6E376A0-0DAB-45F4-8CBB-816DB1F15F9E}" srcOrd="0" destOrd="0" presId="urn:microsoft.com/office/officeart/2009/3/layout/RandomtoResultProcess"/>
    <dgm:cxn modelId="{DCEED659-9902-484A-B569-A5A9AF4C6899}" srcId="{1441E5E8-EE02-4ACE-8E6E-8C239860D60C}" destId="{6B1095B2-85F6-4E2C-846A-F53AEFF47F71}" srcOrd="0" destOrd="0" parTransId="{3D1F2089-65D2-4371-9DC7-07A93AAEEB8C}" sibTransId="{A981DC5C-6A20-40A2-8105-1D878166B4D9}"/>
    <dgm:cxn modelId="{DF32EF93-1BB3-45CB-801A-E9478991B0C5}" type="presOf" srcId="{7C2A3B52-8F6A-4721-9D54-5DB6CB325696}" destId="{CEF85E7D-2820-41B2-BC99-CC952544276F}" srcOrd="0" destOrd="0" presId="urn:microsoft.com/office/officeart/2009/3/layout/RandomtoResultProcess"/>
    <dgm:cxn modelId="{0D1810D5-F0D6-4563-B6FA-8DDAE91D5978}" type="presOf" srcId="{2592FEE8-AC16-4A6C-8B69-C57F65300B00}" destId="{4EFFB482-D2B7-448A-8006-AA54759D6E91}" srcOrd="0" destOrd="0" presId="urn:microsoft.com/office/officeart/2009/3/layout/RandomtoResultProcess"/>
    <dgm:cxn modelId="{C9AFB7DD-6C8D-44EF-9412-86FECADD87E0}" srcId="{7C2A3B52-8F6A-4721-9D54-5DB6CB325696}" destId="{1441E5E8-EE02-4ACE-8E6E-8C239860D60C}" srcOrd="0" destOrd="0" parTransId="{87CDDE8D-5F55-4DF7-B422-304D2D045033}" sibTransId="{8BD785EC-EFA9-4E6E-AE40-38A00A3AD23F}"/>
    <dgm:cxn modelId="{9173BDF5-E87F-437A-A79A-28EC7038711F}" srcId="{7C2A3B52-8F6A-4721-9D54-5DB6CB325696}" destId="{2592FEE8-AC16-4A6C-8B69-C57F65300B00}" srcOrd="1" destOrd="0" parTransId="{F92C4E6F-B02E-494D-82C4-756F0944E3ED}" sibTransId="{1DF23F59-D22E-43BE-B5A1-7F0954D9CFAA}"/>
    <dgm:cxn modelId="{08BDA2AD-9DEF-4FA8-932D-2B7CD5B0FF18}" type="presParOf" srcId="{CEF85E7D-2820-41B2-BC99-CC952544276F}" destId="{A34877E8-2986-4764-A9E0-7EE474556D44}" srcOrd="0" destOrd="0" presId="urn:microsoft.com/office/officeart/2009/3/layout/RandomtoResultProcess"/>
    <dgm:cxn modelId="{29A0CCF1-4C29-4CFE-8F36-D102ADDB4154}" type="presParOf" srcId="{A34877E8-2986-4764-A9E0-7EE474556D44}" destId="{CF312BEB-1AFA-4DA9-8809-D04076D9C6C0}" srcOrd="0" destOrd="0" presId="urn:microsoft.com/office/officeart/2009/3/layout/RandomtoResultProcess"/>
    <dgm:cxn modelId="{7D4DCC5F-FA87-462A-9512-EA0E822F51A8}" type="presParOf" srcId="{A34877E8-2986-4764-A9E0-7EE474556D44}" destId="{11EFC5CB-5E95-4A80-857A-278463F6C97E}" srcOrd="1" destOrd="0" presId="urn:microsoft.com/office/officeart/2009/3/layout/RandomtoResultProcess"/>
    <dgm:cxn modelId="{74237952-0CBF-4705-9454-855828FDC337}" type="presParOf" srcId="{A34877E8-2986-4764-A9E0-7EE474556D44}" destId="{B7985B02-F635-4031-AAB6-7E6C7B1712EA}" srcOrd="2" destOrd="0" presId="urn:microsoft.com/office/officeart/2009/3/layout/RandomtoResultProcess"/>
    <dgm:cxn modelId="{EAB6B6E4-5B1A-4F82-ABF4-EF00B4A676CB}" type="presParOf" srcId="{A34877E8-2986-4764-A9E0-7EE474556D44}" destId="{AF73FB93-A871-43FA-84C6-F63C20D41399}" srcOrd="3" destOrd="0" presId="urn:microsoft.com/office/officeart/2009/3/layout/RandomtoResultProcess"/>
    <dgm:cxn modelId="{A9CF5E46-C996-4141-94EF-F07D35B05BD8}" type="presParOf" srcId="{A34877E8-2986-4764-A9E0-7EE474556D44}" destId="{BAEFEBA4-490A-49C2-8E94-CBFCDB21B7A5}" srcOrd="4" destOrd="0" presId="urn:microsoft.com/office/officeart/2009/3/layout/RandomtoResultProcess"/>
    <dgm:cxn modelId="{F39F954C-4322-4309-A1DA-F4C520698EE5}" type="presParOf" srcId="{A34877E8-2986-4764-A9E0-7EE474556D44}" destId="{879DFD4C-35DC-4598-BBF2-AF428506529A}" srcOrd="5" destOrd="0" presId="urn:microsoft.com/office/officeart/2009/3/layout/RandomtoResultProcess"/>
    <dgm:cxn modelId="{A49BD922-B9C7-43C8-BFF1-E1CA46194109}" type="presParOf" srcId="{A34877E8-2986-4764-A9E0-7EE474556D44}" destId="{1B8502D4-40FD-447D-80FC-7EF46AC2EEC5}" srcOrd="6" destOrd="0" presId="urn:microsoft.com/office/officeart/2009/3/layout/RandomtoResultProcess"/>
    <dgm:cxn modelId="{200768CA-60EF-4AA7-9BBE-38AF96EE92EF}" type="presParOf" srcId="{A34877E8-2986-4764-A9E0-7EE474556D44}" destId="{8455D5F6-43B8-444E-B96F-DBAC4FDD6C97}" srcOrd="7" destOrd="0" presId="urn:microsoft.com/office/officeart/2009/3/layout/RandomtoResultProcess"/>
    <dgm:cxn modelId="{8D29E9AC-4F07-4AE3-B57B-DC9DFBA85526}" type="presParOf" srcId="{A34877E8-2986-4764-A9E0-7EE474556D44}" destId="{381CF720-8D3E-4400-98A0-02F7EFC30674}" srcOrd="8" destOrd="0" presId="urn:microsoft.com/office/officeart/2009/3/layout/RandomtoResultProcess"/>
    <dgm:cxn modelId="{CC7493A2-F478-495A-8432-FF125B4540A2}" type="presParOf" srcId="{A34877E8-2986-4764-A9E0-7EE474556D44}" destId="{008E0F32-DDAB-4D00-A97D-B9AF7042E077}" srcOrd="9" destOrd="0" presId="urn:microsoft.com/office/officeart/2009/3/layout/RandomtoResultProcess"/>
    <dgm:cxn modelId="{3CEBD504-CEA2-4848-BFBB-26F908B53C40}" type="presParOf" srcId="{A34877E8-2986-4764-A9E0-7EE474556D44}" destId="{D5F3C821-F429-490F-8DFD-F0A8063D4F9F}" srcOrd="10" destOrd="0" presId="urn:microsoft.com/office/officeart/2009/3/layout/RandomtoResultProcess"/>
    <dgm:cxn modelId="{79A3FE9C-906F-46EB-9B26-A62730399CEE}" type="presParOf" srcId="{A34877E8-2986-4764-A9E0-7EE474556D44}" destId="{9FCB7BF5-F752-4D1C-83DC-8A23088D4517}" srcOrd="11" destOrd="0" presId="urn:microsoft.com/office/officeart/2009/3/layout/RandomtoResultProcess"/>
    <dgm:cxn modelId="{17CB15D7-BED1-4CD6-94A2-C4309B9F295C}" type="presParOf" srcId="{A34877E8-2986-4764-A9E0-7EE474556D44}" destId="{2A35A35B-DD0C-493E-A803-95C2930685AA}" srcOrd="12" destOrd="0" presId="urn:microsoft.com/office/officeart/2009/3/layout/RandomtoResultProcess"/>
    <dgm:cxn modelId="{57459432-0D54-4301-B74F-8A908265476B}" type="presParOf" srcId="{A34877E8-2986-4764-A9E0-7EE474556D44}" destId="{3AF0AC1D-18E3-4E17-8441-EFB1D4BC0A8E}" srcOrd="13" destOrd="0" presId="urn:microsoft.com/office/officeart/2009/3/layout/RandomtoResultProcess"/>
    <dgm:cxn modelId="{C27A5F0C-13E8-4DA0-8B37-E73763AB5A15}" type="presParOf" srcId="{A34877E8-2986-4764-A9E0-7EE474556D44}" destId="{FBA01697-45C1-4EAB-88BC-B123ACAC0CFE}" srcOrd="14" destOrd="0" presId="urn:microsoft.com/office/officeart/2009/3/layout/RandomtoResultProcess"/>
    <dgm:cxn modelId="{FFEF477A-923B-456E-A2DC-DC99317CFB21}" type="presParOf" srcId="{A34877E8-2986-4764-A9E0-7EE474556D44}" destId="{392BAF86-717E-4E4D-BA9B-643C6B8E13B7}" srcOrd="15" destOrd="0" presId="urn:microsoft.com/office/officeart/2009/3/layout/RandomtoResultProcess"/>
    <dgm:cxn modelId="{C0A18BEB-FB39-47D2-B56F-B19A7E928978}" type="presParOf" srcId="{A34877E8-2986-4764-A9E0-7EE474556D44}" destId="{86F34AD8-E500-4147-8464-DF743C6FBF4D}" srcOrd="16" destOrd="0" presId="urn:microsoft.com/office/officeart/2009/3/layout/RandomtoResultProcess"/>
    <dgm:cxn modelId="{2D72A9DE-6856-46C8-B08D-28CE79ABE743}" type="presParOf" srcId="{A34877E8-2986-4764-A9E0-7EE474556D44}" destId="{AF4A9B93-B1B3-4D24-8C6A-F2DD0C439935}" srcOrd="17" destOrd="0" presId="urn:microsoft.com/office/officeart/2009/3/layout/RandomtoResultProcess"/>
    <dgm:cxn modelId="{38FF4763-CBEE-445E-B223-0DC94F31DE38}" type="presParOf" srcId="{A34877E8-2986-4764-A9E0-7EE474556D44}" destId="{99BB8BFE-7863-4274-91C9-6EAC3A6B31CA}" srcOrd="18" destOrd="0" presId="urn:microsoft.com/office/officeart/2009/3/layout/RandomtoResultProcess"/>
    <dgm:cxn modelId="{545EF535-8FEC-4443-85A5-C71FCBC5A4C3}" type="presParOf" srcId="{A34877E8-2986-4764-A9E0-7EE474556D44}" destId="{F66471DC-BE4D-453D-BB29-B838B89D3EB7}" srcOrd="19" destOrd="0" presId="urn:microsoft.com/office/officeart/2009/3/layout/RandomtoResultProcess"/>
    <dgm:cxn modelId="{B88C8B91-BEEF-4B73-AFAC-AC98ECA2E302}" type="presParOf" srcId="{CEF85E7D-2820-41B2-BC99-CC952544276F}" destId="{43B3D901-8A08-4D5B-8D1E-F8DF0073AA09}" srcOrd="1" destOrd="0" presId="urn:microsoft.com/office/officeart/2009/3/layout/RandomtoResultProcess"/>
    <dgm:cxn modelId="{B08C1ABC-940E-48E3-A5E6-A2EFB6ADEF61}" type="presParOf" srcId="{43B3D901-8A08-4D5B-8D1E-F8DF0073AA09}" destId="{95008847-93E2-4E0B-BFAD-591E9147616C}" srcOrd="0" destOrd="0" presId="urn:microsoft.com/office/officeart/2009/3/layout/RandomtoResultProcess"/>
    <dgm:cxn modelId="{345F5F39-C2FE-46A4-8642-0DCBD8586C9C}" type="presParOf" srcId="{43B3D901-8A08-4D5B-8D1E-F8DF0073AA09}" destId="{176FBB92-1BF2-4E49-B086-67C44DD2A930}" srcOrd="1" destOrd="0" presId="urn:microsoft.com/office/officeart/2009/3/layout/RandomtoResultProcess"/>
    <dgm:cxn modelId="{901724B0-B86E-4F44-AE9C-5B8FEB254506}" type="presParOf" srcId="{CEF85E7D-2820-41B2-BC99-CC952544276F}" destId="{D0C47172-CD86-4E95-9AC3-0BB78D9FDD91}" srcOrd="2" destOrd="0" presId="urn:microsoft.com/office/officeart/2009/3/layout/RandomtoResultProcess"/>
    <dgm:cxn modelId="{B1EF633B-22EC-4139-AA81-0174822452ED}" type="presParOf" srcId="{CEF85E7D-2820-41B2-BC99-CC952544276F}" destId="{9894A568-CA2A-4C2D-8C07-19475AD2979F}" srcOrd="3" destOrd="0" presId="urn:microsoft.com/office/officeart/2009/3/layout/RandomtoResultProcess"/>
    <dgm:cxn modelId="{0A9FC1AF-ED21-4618-AEDD-6568C3454D3F}" type="presParOf" srcId="{9894A568-CA2A-4C2D-8C07-19475AD2979F}" destId="{DFDF8646-C779-4AE8-9A0F-93E902AE5FAB}" srcOrd="0" destOrd="0" presId="urn:microsoft.com/office/officeart/2009/3/layout/RandomtoResultProcess"/>
    <dgm:cxn modelId="{FA0A59EE-6E84-4F6D-B29D-1E5155C7B790}" type="presParOf" srcId="{9894A568-CA2A-4C2D-8C07-19475AD2979F}" destId="{7820E333-86E6-4C12-B90C-055B602F1F93}" srcOrd="1" destOrd="0" presId="urn:microsoft.com/office/officeart/2009/3/layout/RandomtoResultProcess"/>
    <dgm:cxn modelId="{5CF28D83-22F4-4163-BA77-F78E6A138107}" type="presParOf" srcId="{CEF85E7D-2820-41B2-BC99-CC952544276F}" destId="{EE2C2E15-1F66-4CE8-8C82-CAC19A63577E}" srcOrd="4" destOrd="0" presId="urn:microsoft.com/office/officeart/2009/3/layout/RandomtoResultProcess"/>
    <dgm:cxn modelId="{952C8E0E-259C-4A65-81FB-A1CD7A77B60C}" type="presParOf" srcId="{EE2C2E15-1F66-4CE8-8C82-CAC19A63577E}" destId="{4EFFB482-D2B7-448A-8006-AA54759D6E91}" srcOrd="0" destOrd="0" presId="urn:microsoft.com/office/officeart/2009/3/layout/RandomtoResultProcess"/>
    <dgm:cxn modelId="{6659B95B-7F73-4494-B61C-7D56A6691F80}" type="presParOf" srcId="{EE2C2E15-1F66-4CE8-8C82-CAC19A63577E}" destId="{F6E376A0-0DAB-45F4-8CBB-816DB1F15F9E}" srcOrd="1" destOrd="0" presId="urn:microsoft.com/office/officeart/2009/3/layout/RandomtoResultProcess"/>
    <dgm:cxn modelId="{CB8B8B60-87FF-400E-A69A-F26EBCFF3E79}" type="presParOf" srcId="{EE2C2E15-1F66-4CE8-8C82-CAC19A63577E}" destId="{BFA99088-842B-4DF4-9885-FE1FF72FDD46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2BEB-1AFA-4DA9-8809-D04076D9C6C0}">
      <dsp:nvSpPr>
        <dsp:cNvPr id="0" name=""/>
        <dsp:cNvSpPr/>
      </dsp:nvSpPr>
      <dsp:spPr>
        <a:xfrm>
          <a:off x="251266" y="783030"/>
          <a:ext cx="2197278" cy="724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INTERESARIUSZE</a:t>
          </a:r>
        </a:p>
      </dsp:txBody>
      <dsp:txXfrm>
        <a:off x="251266" y="783030"/>
        <a:ext cx="2197278" cy="724103"/>
      </dsp:txXfrm>
    </dsp:sp>
    <dsp:sp modelId="{11EFC5CB-5E95-4A80-857A-278463F6C97E}">
      <dsp:nvSpPr>
        <dsp:cNvPr id="0" name=""/>
        <dsp:cNvSpPr/>
      </dsp:nvSpPr>
      <dsp:spPr>
        <a:xfrm>
          <a:off x="251266" y="2309914"/>
          <a:ext cx="2197278" cy="135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FORMUŁOWANIE POTRZEB I MOŻLIWOŚCI</a:t>
          </a:r>
        </a:p>
      </dsp:txBody>
      <dsp:txXfrm>
        <a:off x="251266" y="2309914"/>
        <a:ext cx="2197278" cy="1356616"/>
      </dsp:txXfrm>
    </dsp:sp>
    <dsp:sp modelId="{B7985B02-F635-4031-AAB6-7E6C7B1712EA}">
      <dsp:nvSpPr>
        <dsp:cNvPr id="0" name=""/>
        <dsp:cNvSpPr/>
      </dsp:nvSpPr>
      <dsp:spPr>
        <a:xfrm>
          <a:off x="248769" y="562802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3FB93-A871-43FA-84C6-F63C20D41399}">
      <dsp:nvSpPr>
        <dsp:cNvPr id="0" name=""/>
        <dsp:cNvSpPr/>
      </dsp:nvSpPr>
      <dsp:spPr>
        <a:xfrm>
          <a:off x="371117" y="318106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FEBA4-490A-49C2-8E94-CBFCDB21B7A5}">
      <dsp:nvSpPr>
        <dsp:cNvPr id="0" name=""/>
        <dsp:cNvSpPr/>
      </dsp:nvSpPr>
      <dsp:spPr>
        <a:xfrm>
          <a:off x="664754" y="367045"/>
          <a:ext cx="274659" cy="2746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FD4C-35DC-4598-BBF2-AF428506529A}">
      <dsp:nvSpPr>
        <dsp:cNvPr id="0" name=""/>
        <dsp:cNvSpPr/>
      </dsp:nvSpPr>
      <dsp:spPr>
        <a:xfrm>
          <a:off x="909451" y="97878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502D4-40FD-447D-80FC-7EF46AC2EEC5}">
      <dsp:nvSpPr>
        <dsp:cNvPr id="0" name=""/>
        <dsp:cNvSpPr/>
      </dsp:nvSpPr>
      <dsp:spPr>
        <a:xfrm>
          <a:off x="1227557" y="0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5D5F6-43B8-444E-B96F-DBAC4FDD6C97}">
      <dsp:nvSpPr>
        <dsp:cNvPr id="0" name=""/>
        <dsp:cNvSpPr/>
      </dsp:nvSpPr>
      <dsp:spPr>
        <a:xfrm>
          <a:off x="1619072" y="171287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CF720-8D3E-4400-98A0-02F7EFC30674}">
      <dsp:nvSpPr>
        <dsp:cNvPr id="0" name=""/>
        <dsp:cNvSpPr/>
      </dsp:nvSpPr>
      <dsp:spPr>
        <a:xfrm>
          <a:off x="1863769" y="293636"/>
          <a:ext cx="274659" cy="2746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E0F32-DDAB-4D00-A97D-B9AF7042E077}">
      <dsp:nvSpPr>
        <dsp:cNvPr id="0" name=""/>
        <dsp:cNvSpPr/>
      </dsp:nvSpPr>
      <dsp:spPr>
        <a:xfrm>
          <a:off x="2206344" y="562802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3C821-F429-490F-8DFD-F0A8063D4F9F}">
      <dsp:nvSpPr>
        <dsp:cNvPr id="0" name=""/>
        <dsp:cNvSpPr/>
      </dsp:nvSpPr>
      <dsp:spPr>
        <a:xfrm>
          <a:off x="2353163" y="831969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7BF5-F752-4D1C-83DC-8A23088D4517}">
      <dsp:nvSpPr>
        <dsp:cNvPr id="0" name=""/>
        <dsp:cNvSpPr/>
      </dsp:nvSpPr>
      <dsp:spPr>
        <a:xfrm>
          <a:off x="1080738" y="318106"/>
          <a:ext cx="449443" cy="449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5A35B-DD0C-493E-A803-95C2930685AA}">
      <dsp:nvSpPr>
        <dsp:cNvPr id="0" name=""/>
        <dsp:cNvSpPr/>
      </dsp:nvSpPr>
      <dsp:spPr>
        <a:xfrm>
          <a:off x="126420" y="1247954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AC1D-18E3-4E17-8441-EFB1D4BC0A8E}">
      <dsp:nvSpPr>
        <dsp:cNvPr id="0" name=""/>
        <dsp:cNvSpPr/>
      </dsp:nvSpPr>
      <dsp:spPr>
        <a:xfrm>
          <a:off x="273239" y="1468181"/>
          <a:ext cx="274659" cy="2746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1697-45C1-4EAB-88BC-B123ACAC0CFE}">
      <dsp:nvSpPr>
        <dsp:cNvPr id="0" name=""/>
        <dsp:cNvSpPr/>
      </dsp:nvSpPr>
      <dsp:spPr>
        <a:xfrm>
          <a:off x="640284" y="1663939"/>
          <a:ext cx="399505" cy="399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BAF86-717E-4E4D-BA9B-643C6B8E13B7}">
      <dsp:nvSpPr>
        <dsp:cNvPr id="0" name=""/>
        <dsp:cNvSpPr/>
      </dsp:nvSpPr>
      <dsp:spPr>
        <a:xfrm>
          <a:off x="1154148" y="1982045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34AD8-E500-4147-8464-DF743C6FBF4D}">
      <dsp:nvSpPr>
        <dsp:cNvPr id="0" name=""/>
        <dsp:cNvSpPr/>
      </dsp:nvSpPr>
      <dsp:spPr>
        <a:xfrm>
          <a:off x="1252026" y="1663939"/>
          <a:ext cx="274659" cy="2746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A9B93-B1B3-4D24-8C6A-F2DD0C439935}">
      <dsp:nvSpPr>
        <dsp:cNvPr id="0" name=""/>
        <dsp:cNvSpPr/>
      </dsp:nvSpPr>
      <dsp:spPr>
        <a:xfrm>
          <a:off x="1496723" y="2006514"/>
          <a:ext cx="174783" cy="1747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B8BFE-7863-4274-91C9-6EAC3A6B31CA}">
      <dsp:nvSpPr>
        <dsp:cNvPr id="0" name=""/>
        <dsp:cNvSpPr/>
      </dsp:nvSpPr>
      <dsp:spPr>
        <a:xfrm>
          <a:off x="1716951" y="1614999"/>
          <a:ext cx="399505" cy="399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471DC-BE4D-453D-BB29-B838B89D3EB7}">
      <dsp:nvSpPr>
        <dsp:cNvPr id="0" name=""/>
        <dsp:cNvSpPr/>
      </dsp:nvSpPr>
      <dsp:spPr>
        <a:xfrm>
          <a:off x="2255284" y="1517121"/>
          <a:ext cx="274659" cy="2746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08847-93E2-4E0B-BFAD-591E9147616C}">
      <dsp:nvSpPr>
        <dsp:cNvPr id="0" name=""/>
        <dsp:cNvSpPr/>
      </dsp:nvSpPr>
      <dsp:spPr>
        <a:xfrm>
          <a:off x="2529944" y="366638"/>
          <a:ext cx="806636" cy="1539957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F8646-C779-4AE8-9A0F-93E902AE5FAB}">
      <dsp:nvSpPr>
        <dsp:cNvPr id="0" name=""/>
        <dsp:cNvSpPr/>
      </dsp:nvSpPr>
      <dsp:spPr>
        <a:xfrm>
          <a:off x="3189919" y="366638"/>
          <a:ext cx="806636" cy="1539957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B482-D2B7-448A-8006-AA54759D6E91}">
      <dsp:nvSpPr>
        <dsp:cNvPr id="0" name=""/>
        <dsp:cNvSpPr/>
      </dsp:nvSpPr>
      <dsp:spPr>
        <a:xfrm>
          <a:off x="4161550" y="257390"/>
          <a:ext cx="1869930" cy="1869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REALIZATORZY I PARTNERZY</a:t>
          </a:r>
        </a:p>
      </dsp:txBody>
      <dsp:txXfrm>
        <a:off x="4435395" y="531235"/>
        <a:ext cx="1322240" cy="1322240"/>
      </dsp:txXfrm>
    </dsp:sp>
    <dsp:sp modelId="{F6E376A0-0DAB-45F4-8CBB-816DB1F15F9E}">
      <dsp:nvSpPr>
        <dsp:cNvPr id="0" name=""/>
        <dsp:cNvSpPr/>
      </dsp:nvSpPr>
      <dsp:spPr>
        <a:xfrm>
          <a:off x="3996556" y="2309914"/>
          <a:ext cx="2199918" cy="135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OPERACJONALIZACJA INTERWENCJI</a:t>
          </a:r>
        </a:p>
      </dsp:txBody>
      <dsp:txXfrm>
        <a:off x="3996556" y="2309914"/>
        <a:ext cx="2199918" cy="135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E5B10C-70D4-4AE0-B4C5-711AF6B366A4}" type="datetime1">
              <a:rPr lang="pl-PL" smtClean="0"/>
              <a:t>10.05.2023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AEE5-2AB2-4F3D-BA24-0CCEB3A2A346}" type="datetime1">
              <a:rPr lang="pl-PL" smtClean="0"/>
              <a:pPr/>
              <a:t>10.05.2023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3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48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20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520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08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689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461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08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61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07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57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42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35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24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870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05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208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950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009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720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98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3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47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41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94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05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ry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Kliknij, aby dodać obraz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rynk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2" name="Tekst — symbol zastępczy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Obraz — symbol zastępczy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Obraz — symbol zastępczy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Tekst — symbol zastępczy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24" name="Tekst — symbol zastępczy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29" name="Tekst — symbol zastępczy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19" name="Zawartość — symbol zastępczy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rgbClr val="BDE3F2">
              <a:alpha val="50000"/>
            </a:srgbClr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rgbClr val="BDE3F2">
              <a:alpha val="50000"/>
            </a:srgbClr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0" name="Zawartość — symbol zastępczy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rgbClr val="BDE3F2">
              <a:alpha val="50000"/>
            </a:srgbClr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17" name="Data — symbol zastępczy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2" name="Tekst — symbol zastępczy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</p:grpSp>
      <p:sp>
        <p:nvSpPr>
          <p:cNvPr id="27" name="Data — symbol zastępczy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rgbClr val="006699"/>
          </a:solidFill>
          <a:ln>
            <a:noFill/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rgbClr val="006699"/>
          </a:solidFill>
          <a:ln>
            <a:noFill/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rgbClr val="006699"/>
          </a:solidFill>
          <a:ln>
            <a:noFill/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wykre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4" name="Tekst — symbol zastępczy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rgbClr val="006699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Tytuł elementu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9" name="Tekst — symbol zastępczy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0" name="Tekst — symbol zastępczy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52" name="Tekst — symbol zastępczy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3" name="Tekst — symbol zastępczy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4" name="Tekst — symbol zastępczy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5" name="Tekst — symbol zastępczy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6" name="Tekst — symbol zastępczy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7" name="Tekst — symbol zastępczy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8" name="Tekst — symbol zastępczy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0" name="Tekst — symbol zastępczy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1" name="Tekst — symbol zastępczy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2" name="Tekst — symbol zastępczy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3" name="Tekst — symbol zastępczy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a — symbol zastępczy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4" name="Obraz — symbol zastępczy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5" name="Tekst — symbol zastępczy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6" name="Tekst — symbol zastępczy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7" name="Obraz — symbol zastępczy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8" name="Tekst — symbol zastępczy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9" name="Tekst — symbol zastępczy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0" name="Obraz — symbol zastępczy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1" name="Tekst — symbol zastępczy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2" name="Tekst — symbol zastępczy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3" name="Obraz — symbol zastępczy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5" name="Tekst — symbol zastępczy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Zawartość — symbol zastępczy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9" name="Tekst — symbol zastępczy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10" name="Tekst — symbol zastępczy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8" name="Zawartość — symbol zastępczy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0" name="Tekst — symbol zastępczy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1" name="Tekst — symbol zastępczy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2" name="Tekst — symbol zastępczy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9" name="Zawartość — symbol zastępczy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4" name="Tekst — symbol zastępczy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5" name="Tekst — symbol zastępczy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6" name="Tekst — symbol zastępczy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42" name="Zawartość — symbol zastępczy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8" name="Tekst — symbol zastępczy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9" name="Tekst — symbol zastępczy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40" name="Tekst — symbol zastępczy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15" name="Obraz — symbol zastępczy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wią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rgbClr val="006699"/>
          </a:solidFill>
          <a:ln>
            <a:noFill/>
          </a:ln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Tekst — symbol zastępczy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Tekst — symbol zastępczy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Tekst — symbol zastępczy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3" name="Numer slajdu — symbol zastępczy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i 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BDE3F2">
              <a:alpha val="90000"/>
            </a:srgbClr>
          </a:solidFill>
          <a:ln>
            <a:noFill/>
          </a:ln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 noProof="0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biznes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Obraz — symbol zastępczy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9" name="Obraz — symbol zastępczy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20" name="Obraz — symbol zastępczy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B5CEABB6-07DC-46E8-9B57-56EC44A396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>
              <a:lumMod val="50000"/>
              <a:lumOff val="50000"/>
            </a:schemeClr>
          </a:solidFill>
          <a:latin typeface="Source Sans Pro SemiBold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0.pn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jpe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52.jpe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7.sv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acjapodaniolem.pl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27" y="1163756"/>
            <a:ext cx="4467799" cy="2054388"/>
          </a:xfrm>
        </p:spPr>
        <p:txBody>
          <a:bodyPr rtlCol="0">
            <a:noAutofit/>
          </a:bodyPr>
          <a:lstStyle/>
          <a:p>
            <a:pPr algn="l" rtl="0"/>
            <a:r>
              <a:rPr lang="pl-PL" sz="2000" b="1" dirty="0">
                <a:latin typeface="+mn-lt"/>
              </a:rPr>
              <a:t>STRATEGICZNE PODEJŚCIE DO WYKORZYSTANIA ŚRODKÓW </a:t>
            </a:r>
            <a:br>
              <a:rPr lang="pl-PL" sz="2000" b="1" dirty="0">
                <a:latin typeface="+mn-lt"/>
              </a:rPr>
            </a:br>
            <a:r>
              <a:rPr lang="pl-PL" sz="2000" b="1" dirty="0">
                <a:latin typeface="+mn-lt"/>
              </a:rPr>
              <a:t>DZIAŁANIE FEPZ.06.14 </a:t>
            </a: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r>
              <a:rPr lang="pl-PL" sz="2400" b="1" dirty="0">
                <a:latin typeface="+mn-lt"/>
              </a:rPr>
              <a:t>AKTYWNA INTEGRACJA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NA OBSZARACH OBJĘTYCH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LOKALNĄ STRATEGIĄ ROZWOJU</a:t>
            </a:r>
            <a:endParaRPr lang="pl-PL" sz="2000" b="1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928" y="4003854"/>
            <a:ext cx="7919988" cy="647673"/>
          </a:xfrm>
        </p:spPr>
        <p:txBody>
          <a:bodyPr rtlCol="0">
            <a:normAutofit/>
          </a:bodyPr>
          <a:lstStyle/>
          <a:p>
            <a:pPr rtl="0"/>
            <a:r>
              <a:rPr lang="pl-PL" sz="1400" dirty="0"/>
              <a:t>FUNDACJA POD ANIOŁEM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24D128-3F0D-9AA2-E2DA-78944D02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77" y="4744706"/>
            <a:ext cx="2015801" cy="1838977"/>
          </a:xfrm>
          <a:prstGeom prst="rect">
            <a:avLst/>
          </a:prstGeom>
        </p:spPr>
      </p:pic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E2E4F42D-7244-33F6-B113-6DBAB1B728E1}"/>
              </a:ext>
            </a:extLst>
          </p:cNvPr>
          <p:cNvSpPr txBox="1">
            <a:spLocks/>
          </p:cNvSpPr>
          <p:nvPr/>
        </p:nvSpPr>
        <p:spPr>
          <a:xfrm>
            <a:off x="565928" y="4347083"/>
            <a:ext cx="3882833" cy="146304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/>
              <a:t>MACIEJ RĘBILAS  |  PAWEŁ KLIMEK</a:t>
            </a:r>
          </a:p>
        </p:txBody>
      </p:sp>
      <p:pic>
        <p:nvPicPr>
          <p:cNvPr id="1028" name="Picture 4" descr="Konsultacje społeczne projektu FEPZ 2021-2027 | rpo.wzp.pl">
            <a:extLst>
              <a:ext uri="{FF2B5EF4-FFF2-40B4-BE49-F238E27FC236}">
                <a16:creationId xmlns:a16="http://schemas.microsoft.com/office/drawing/2014/main" id="{DF984136-E369-B085-54CD-1CB5CAB6A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179" y="-21959"/>
            <a:ext cx="6234821" cy="68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F65504-D16F-C708-946B-EE40C2892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845" y="274317"/>
            <a:ext cx="1368064" cy="6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10301607" cy="1325563"/>
          </a:xfrm>
        </p:spPr>
        <p:txBody>
          <a:bodyPr rtlCol="0"/>
          <a:lstStyle/>
          <a:p>
            <a:pPr rtl="0"/>
            <a:r>
              <a:rPr lang="pl-PL" dirty="0"/>
              <a:t>RAMY FEPZ 2021-2027 – TYPY PROJEKTÓW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10</a:t>
            </a:fld>
            <a:endParaRPr lang="pl-PL"/>
          </a:p>
        </p:txBody>
      </p:sp>
      <p:pic>
        <p:nvPicPr>
          <p:cNvPr id="8" name="Symbol zastępczy obrazu 7" descr="Obraz zawierający diagram&#10;&#10;Opis wygenerowany automatycznie">
            <a:extLst>
              <a:ext uri="{FF2B5EF4-FFF2-40B4-BE49-F238E27FC236}">
                <a16:creationId xmlns:a16="http://schemas.microsoft.com/office/drawing/2014/main" id="{325F698E-E8AF-83A7-7061-C704628D44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3DE9730C-9ABA-BF45-CA7C-388F732872AE}"/>
              </a:ext>
            </a:extLst>
          </p:cNvPr>
          <p:cNvSpPr txBox="1">
            <a:spLocks/>
          </p:cNvSpPr>
          <p:nvPr/>
        </p:nvSpPr>
        <p:spPr>
          <a:xfrm>
            <a:off x="1209362" y="1657154"/>
            <a:ext cx="10301607" cy="3851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id="{5BDB6AD4-1B73-2F82-899B-1F23957C46CB}"/>
              </a:ext>
            </a:extLst>
          </p:cNvPr>
          <p:cNvSpPr txBox="1">
            <a:spLocks/>
          </p:cNvSpPr>
          <p:nvPr/>
        </p:nvSpPr>
        <p:spPr>
          <a:xfrm>
            <a:off x="1361762" y="1809554"/>
            <a:ext cx="10301607" cy="3851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629601-1367-8983-C9E2-A7FCB07D2014}"/>
              </a:ext>
            </a:extLst>
          </p:cNvPr>
          <p:cNvSpPr txBox="1"/>
          <p:nvPr/>
        </p:nvSpPr>
        <p:spPr>
          <a:xfrm>
            <a:off x="1092820" y="1432755"/>
            <a:ext cx="105705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indent="-8890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2.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Profilaktyka wykluczenia społecznego przy 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wykorzystaniu środowiskowych form aktywizacji społecznej, skierowana przede wszystkim do dzieci i młodzieży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wyłącznie jako wsparcie towarzyszące, niezbędne do aktywizacji osób i rodzin zagrożonych ubóstwem i wykluczeniem społecznym (kluby samopomocy, świetlice środowiskowe, kluby młodzieżowe, kluby pracy) – jako uzupełnienie działań wskazanych w typie projektu 1.</a:t>
            </a:r>
          </a:p>
          <a:p>
            <a:pPr marL="88900" marR="0" lvl="0" indent="-8890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7800" marR="0" lvl="0" indent="-17780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3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Wsparcie dla pracodawców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 celu tworzenia ułatwień dla zatrudniania osób zagrożonych ubóstwem lub wykluczeniem społecznym oraz osób biernych zawodowo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obejmujące m.in.:</a:t>
            </a:r>
          </a:p>
          <a:p>
            <a:pPr marL="268288" marR="0" lvl="0" indent="-17145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poradnictwo psychologiczne, coaching pracowniczy, mentoring,</a:t>
            </a:r>
          </a:p>
          <a:p>
            <a:pPr marL="268288" marR="0" lvl="0" indent="-17145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wsparcie trenera pracy,</a:t>
            </a:r>
          </a:p>
          <a:p>
            <a:pPr marL="268288" marR="0" lvl="0" indent="-17145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zatrudnienie tłumacza języka migowego,</a:t>
            </a:r>
          </a:p>
          <a:p>
            <a:pPr marL="268288" marR="0" lvl="0" indent="-17145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szkolenia z zakresu rodzajów niepełnosprawności i wynikających z nich barier,</a:t>
            </a:r>
          </a:p>
          <a:p>
            <a:pPr marL="268288" marR="0" lvl="0" indent="-171450" algn="l" defTabSz="685804" rtl="0" eaLnBrk="1" fontAlgn="auto" latinLnBrk="0" hangingPunct="1"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działania informacyjno-edukacyjne związane z niwelowaniem stereotypów dot. zatrudnienia osoby z niepełnosprawnościami. </a:t>
            </a:r>
          </a:p>
        </p:txBody>
      </p:sp>
    </p:spTree>
    <p:extLst>
      <p:ext uri="{BB962C8B-B14F-4D97-AF65-F5344CB8AC3E}">
        <p14:creationId xmlns:p14="http://schemas.microsoft.com/office/powerpoint/2010/main" val="384522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11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D2207D-4C5D-3D31-2A40-C5483F9B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12885" cy="685330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3E843C-58E1-1450-F16D-45BF93CB9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048" y="1398099"/>
            <a:ext cx="7758128" cy="449948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B3C4EFB-DFA6-3BE1-4FEC-DAD15FAFE69C}"/>
              </a:ext>
            </a:extLst>
          </p:cNvPr>
          <p:cNvSpPr txBox="1"/>
          <p:nvPr/>
        </p:nvSpPr>
        <p:spPr>
          <a:xfrm>
            <a:off x="4662535" y="615636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SZCZEBLE  STRATEGICZNEGO PROGRAMOWANIA</a:t>
            </a:r>
          </a:p>
        </p:txBody>
      </p:sp>
    </p:spTree>
    <p:extLst>
      <p:ext uri="{BB962C8B-B14F-4D97-AF65-F5344CB8AC3E}">
        <p14:creationId xmlns:p14="http://schemas.microsoft.com/office/powerpoint/2010/main" val="301756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12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D2207D-4C5D-3D31-2A40-C5483F9B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12885" cy="6853308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AF4571-F53C-B73F-3FBB-29B46976EF6D}"/>
              </a:ext>
            </a:extLst>
          </p:cNvPr>
          <p:cNvGraphicFramePr/>
          <p:nvPr/>
        </p:nvGraphicFramePr>
        <p:xfrm>
          <a:off x="5014902" y="2872381"/>
          <a:ext cx="6322896" cy="366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773ACB6-164D-91B3-75DE-E54010DC9F42}"/>
              </a:ext>
            </a:extLst>
          </p:cNvPr>
          <p:cNvSpPr txBox="1"/>
          <p:nvPr/>
        </p:nvSpPr>
        <p:spPr>
          <a:xfrm>
            <a:off x="4780976" y="542088"/>
            <a:ext cx="7253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SZCZEGÓŁY INTERWENCJI REALIZOWANEJ W OBRĘBIE KAŻDEJ Z GMIN</a:t>
            </a:r>
          </a:p>
          <a:p>
            <a:r>
              <a:rPr lang="pl-PL" dirty="0"/>
              <a:t>WCHODZACYCH W OBSZAR LGD WIR BAZOWAĆ BĘDZIE NA LOKALNYM </a:t>
            </a:r>
          </a:p>
          <a:p>
            <a:r>
              <a:rPr lang="pl-PL" dirty="0"/>
              <a:t>POTENCJALE I STANOWIĆ  ODPOWIEDŹ NA LOKALNE POTRZEBY W RAMACH</a:t>
            </a:r>
          </a:p>
          <a:p>
            <a:r>
              <a:rPr lang="pl-PL" dirty="0"/>
              <a:t>INTERWENCJI WYZNACZONEJ STRATEGIĄ WIR.</a:t>
            </a:r>
          </a:p>
          <a:p>
            <a:endParaRPr lang="pl-PL" dirty="0"/>
          </a:p>
          <a:p>
            <a:r>
              <a:rPr lang="pl-PL" dirty="0"/>
              <a:t>OPTYMALNY MODEL WDROŻENIA INTERWENCJI ZAKŁADA WYKORZYSTANIE</a:t>
            </a:r>
          </a:p>
          <a:p>
            <a:r>
              <a:rPr lang="pl-PL" dirty="0"/>
              <a:t>POTENCJAŁU WIELOSEKTOROWEGO PARTNERSTWA LOKALNEGO.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062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13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D2207D-4C5D-3D31-2A40-C5483F9B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12885" cy="685330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8491635-0002-E2BA-03BD-150E71FAEACA}"/>
              </a:ext>
            </a:extLst>
          </p:cNvPr>
          <p:cNvSpPr txBox="1"/>
          <p:nvPr/>
        </p:nvSpPr>
        <p:spPr>
          <a:xfrm>
            <a:off x="4662535" y="615636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PODEJŚCIE WDROŻENIOWE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8C857D-C499-B2F8-16B5-3ABD584D31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124" y="1575592"/>
            <a:ext cx="6855306" cy="43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1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14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703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BEZROBOTNE, W TYM DŁUGOTRWALE BEZROBOTNE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548529" y="1369982"/>
            <a:ext cx="11271763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pozostające bez pracy, gotowe do podjęcia pracy i aktywnie poszukujące zatrudnienia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Definicja ta uwzględnia wszystkie osoby zarejestrowane jako bezrobotne zgodnie z krajową definicją, nawet jeżeli nie spełniają one wszystkich trzech kryteriów wskazanych wyżej.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kwalifikujące się do urlopu macierzyńskiego lub rodzicielskiego, które są bezrobotne w rozumieniu niniejszej definicji (nie pobierają świadczeń z tytułu urlopu), należy wykazywać również jako osoby bezrobotne.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aktywnie poszukujące zatrudnienia to osoby zarejestrowane jako bezrobotne lub poszukujące pracy w publicznych służbach zatrudnienia (PSZ) lub niezarejestrowane, lecz spełniające powyższe przesłanki. </a:t>
            </a:r>
          </a:p>
          <a:p>
            <a:pPr algn="just">
              <a:spcAft>
                <a:spcPts val="800"/>
              </a:spcAft>
            </a:pPr>
            <a:endParaRPr lang="pl-PL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zarejestrowane jako poszukujące pracy w PSZ należy wliczać do wskaźnika nawet jeśli nie mogą od razu podjąć zatrudnienia.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na rynku pracy określany jest w dniu rozpoczęcia uczestnictwa w projekcie, tj. w momencie rozpoczęcia udziału w pierwszej formie wsparcia w projekcie.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2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15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703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BEZROBOTNE, W TYM DŁUGOTRWALE BEZROBOTNE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637740" y="1941590"/>
            <a:ext cx="10716060" cy="160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dodatkowe: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Osobę w wieku emerytalnym (w tym osobę, która osiągnęła wiek emerytalny, ale nie pobiera świadczeń emerytalnych) oraz osobę pobierającą emeryturę lub rentę, która pozostaje bez pracy, jest gotowa do podjęcia pracy i aktywnie poszukuje zatrudnienia należy traktować jako bezrobotną.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3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16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BIERNE ZAWODOWO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637740" y="1941590"/>
            <a:ext cx="10716060" cy="342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bierne zawodowo to osoby, które w danej chwili nie tworzą zasobów siły roboczej (tzn. nie są osobami pracującymi ani bezrobotnymi).</a:t>
            </a:r>
            <a:b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pracujące definiowane są jak we wskaźniku: </a:t>
            </a:r>
            <a:r>
              <a:rPr lang="pl-P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osób pracujących, łącznie z prowadzącymi działalność na własny rachunek, objętych wsparciem w programie (osoby)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Osoby bezrobotne definiowane jak we wskaźniku: </a:t>
            </a:r>
            <a:r>
              <a:rPr lang="pl-P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liczba osób bezrobotnych, w tym długotrwale bezrobotnych, objętych wsparciem w programie (osoby).</a:t>
            </a:r>
            <a:b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6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17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BIERNE ZAWODOWO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637740" y="1562701"/>
            <a:ext cx="10716060" cy="354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osoby bierne zawodowo uznawani są m.in.: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studenci studiów stacjonarnych, chyba że są już zatrudnieni (również na część etatu) to wówczas powinni być wykazywani jako osoby pracujące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dzieci i młodzież do 18 r. ż. pobierające naukę, o ile nie spełniają przesłanek, na podstawie których można je zaliczyć do osób bezrobotnych lub pracujących.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doktoranci, którzy nie są zatrudnieni na uczelni, w innej instytucji lub przedsiębiorstwie. W przypadku, gdy doktorant wykonuje obowiązki służbowe, za które otrzymuje wynagrodzenie, lub prowadzi działalność gospodarczą należy traktować go jako osobę pracującą. W przypadku, gdy doktorant jest zarejestrowany jako bezrobotny, należy go wykazywać we wskaźniku dotyczącym osób bezrobotnych.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na rynku pracy jest określany w dniu rozpoczęcia uczestnictwa w projekcie, tj. w momencie rozpoczęcia udziału w pierwszej formie wsparcia w projekcie.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9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18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PRACUJĄCE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883066" y="2324935"/>
            <a:ext cx="10716060" cy="220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Pracujący to osoby w wieku od 15 do 89 lat, które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wykonują pracę, za którą otrzymują wynagrodzenie, z której czerpią zyski lub korzyści rodzinne;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posiadające zatrudnienie lub własną działalność, które jednak chwilowo nie pracują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(ze względu na np. chorobę, urlop, spór pracowniczy czy kształcenie się lub szkolenie); lub osoby produkujące towary rolne, których główna część przeznaczona jest na sprzedaż lub barter.</a:t>
            </a:r>
            <a:b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1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19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PRACUJĄCE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548529" y="1307265"/>
            <a:ext cx="11204855" cy="407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osoby pracujące uznawane są również: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</a:t>
            </a: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prowadzące</a:t>
            </a:r>
            <a:r>
              <a:rPr lang="pl-PL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działalność na własny rachunek, czyli prowadzące działalność gospodarczą lub działalność nierejestrową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(definiowana zgodnie z art. 5 Ustawy z dnia 6 marca 2018 r. Prawo przedsiębiorców), </a:t>
            </a: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gospodarstwo rolne lub praktykę zawodową, </a:t>
            </a:r>
            <a:b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ile spełniony jest jeden z poniższych warunków: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Osoba pracuje w swojej działalności, praktyce zawodowej lub gospodarstwie rolnym w celu uzyskania dochodu, nawet jeżeli przedsiębiorstwo nie osiąga zysków.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Osoba poświęca czas na prowadzenie działalności gospodarczej, działalności nierejestrowej, praktyki zawodowej czy gospodarstwa rolnego, nawet jeżeli nie zrealizowano żadnej sprzedaży lub usług i nic nie wyprodukowano (na przykład: rolnik wykonujący prace w celu utrzymania swojego gospodarstwa; architekt spędzający czas w oczekiwaniu na klientów w swoim biurze; rybak naprawiający łódź czy siatki rybackie, aby móc dalej pracować; osoby uczestniczące w konferencjach, konwencjach lub seminariach).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Osoba jest w trakcie zakładania działalności gospodarczej, gospodarstwa rolnego lub praktyki zawodowej; zalicza się do tego zakup lub instalację sprzętu, zamawianie towarów w ramach przygotowań do uruchomienia działalności. Bezpłatnie pomagający członek rodziny uznawany jest za osobę pracującą, jeżeli wykonywaną przez siebie pracą wnosi bezpośredni wkład w działalność gospodarczą, gospodarstwo rolne lub praktykę zawodową będącą w posiadaniu lub prowadzoną przez spokrewnionego członka tego samego gospodarstwa domowego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9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0" y="274269"/>
            <a:ext cx="7287768" cy="1325563"/>
          </a:xfrm>
        </p:spPr>
        <p:txBody>
          <a:bodyPr rtlCol="0"/>
          <a:lstStyle/>
          <a:p>
            <a:pPr rtl="0"/>
            <a:r>
              <a:rPr lang="pl-PL" dirty="0"/>
              <a:t>O nas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4829" y="4321744"/>
            <a:ext cx="7603157" cy="15884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pl-PL" sz="1400" dirty="0"/>
              <a:t>Od 2011 roku współtworzymy zrównoważony rozwój lokalny Pomorza Zachodniego. </a:t>
            </a:r>
            <a:br>
              <a:rPr lang="pl-PL" sz="1400" dirty="0"/>
            </a:br>
            <a:r>
              <a:rPr lang="pl-PL" sz="1400" dirty="0"/>
              <a:t>Współpracując z najlepszymi z sukcesem pozyskujemy środki unijne i realizujemy projekty własne.</a:t>
            </a:r>
            <a:br>
              <a:rPr lang="pl-PL" sz="1400" dirty="0"/>
            </a:br>
            <a:r>
              <a:rPr lang="pl-PL" sz="1400" dirty="0"/>
              <a:t>Wykorzystując kilkunastoosobowy zespół profesjonalistów wspieramy każdego dnia</a:t>
            </a:r>
            <a:br>
              <a:rPr lang="pl-PL" sz="1400" dirty="0"/>
            </a:br>
            <a:r>
              <a:rPr lang="pl-PL" sz="1400" dirty="0"/>
              <a:t>ponad 160 podmiotów ekonomii społecznej na terenie powiatów stargardzkiego, pyrzyckiego, gryfińskiego, myśliborskiego i choszczeńskiego.</a:t>
            </a:r>
          </a:p>
          <a:p>
            <a:pPr rtl="0"/>
            <a:endParaRPr lang="pl-PL" sz="1400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2</a:t>
            </a:fld>
            <a:endParaRPr lang="pl-PL" dirty="0"/>
          </a:p>
        </p:txBody>
      </p:sp>
      <p:pic>
        <p:nvPicPr>
          <p:cNvPr id="1026" name="Picture 2" descr="Home - Kooperatywa Łaźnia">
            <a:extLst>
              <a:ext uri="{FF2B5EF4-FFF2-40B4-BE49-F238E27FC236}">
                <a16:creationId xmlns:a16="http://schemas.microsoft.com/office/drawing/2014/main" id="{95456005-07DB-15A1-2495-638008909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6827" y="6135687"/>
            <a:ext cx="81327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operatywa Łaźnia w Szczecinie - Pomorze Zachodnie Travel">
            <a:extLst>
              <a:ext uri="{FF2B5EF4-FFF2-40B4-BE49-F238E27FC236}">
                <a16:creationId xmlns:a16="http://schemas.microsoft.com/office/drawing/2014/main" id="{CE50EBA2-9597-1520-6EE0-BACDC4E29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2398" y="6050092"/>
            <a:ext cx="1584010" cy="6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SZOWES | Sieci Zachodniopomorskiej Ośrodków Wsparcia Ekonomii  Społecznej">
            <a:extLst>
              <a:ext uri="{FF2B5EF4-FFF2-40B4-BE49-F238E27FC236}">
                <a16:creationId xmlns:a16="http://schemas.microsoft.com/office/drawing/2014/main" id="{633E37B3-7349-921B-1F2C-052A336A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125" y="6092161"/>
            <a:ext cx="813273" cy="4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Obraz zawierający tekst, osoba&#10;&#10;Opis wygenerowany automatycznie">
            <a:extLst>
              <a:ext uri="{FF2B5EF4-FFF2-40B4-BE49-F238E27FC236}">
                <a16:creationId xmlns:a16="http://schemas.microsoft.com/office/drawing/2014/main" id="{99227FDD-3399-5CE6-CDCC-DE98516B77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123" y="1564649"/>
            <a:ext cx="8944617" cy="26030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16A19AC-4944-AA4C-4788-21187FC4B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64" y="0"/>
            <a:ext cx="2209592" cy="20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30" y="136525"/>
            <a:ext cx="9986601" cy="1325563"/>
          </a:xfrm>
        </p:spPr>
        <p:txBody>
          <a:bodyPr rtlCol="0"/>
          <a:lstStyle/>
          <a:p>
            <a:pPr rtl="0"/>
            <a:r>
              <a:rPr lang="pl-PL" dirty="0"/>
              <a:t>DEFINICJE WSKAŹNIKÓW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20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44C9EA-3500-6644-7BC3-1C94A93DD830}"/>
              </a:ext>
            </a:extLst>
          </p:cNvPr>
          <p:cNvSpPr txBox="1"/>
          <p:nvPr/>
        </p:nvSpPr>
        <p:spPr>
          <a:xfrm>
            <a:off x="548530" y="999372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OSOBY PRACUJĄCE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6EA88-6B7D-6518-976E-F8FB9A5A81C9}"/>
              </a:ext>
            </a:extLst>
          </p:cNvPr>
          <p:cNvSpPr txBox="1"/>
          <p:nvPr/>
        </p:nvSpPr>
        <p:spPr>
          <a:xfrm>
            <a:off x="648890" y="1720244"/>
            <a:ext cx="10335061" cy="32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osoby pracujące uznawane są również: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bezpłatnie pomagający osobie prowadzącej działalność członek rodziny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uznawany jest za „osobę prowadzącą działalność na własny rachunek”.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przebywające na urlopie macierzyńskim/ rodzicielskim/ wychowawczym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(którego warunki są uregulowane w Kodeksie Pracy), chyba że są zarejestrowane już jako bezrobotne (wówczas status bezrobotnego ma pierwszeństwo),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studenci, którzy są zatrudnieni lub prowadzą działalność gospodarczą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skierowane do odbycia zatrudnienia subsydiowanego.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WSKAŹNIKI PRODUKTU I REZULTATU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21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6749BE0-E688-6444-70F8-1EA87584EC38}"/>
              </a:ext>
            </a:extLst>
          </p:cNvPr>
          <p:cNvSpPr txBox="1"/>
          <p:nvPr/>
        </p:nvSpPr>
        <p:spPr>
          <a:xfrm>
            <a:off x="1126916" y="1690688"/>
            <a:ext cx="10481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Liczba osób bezrobotnych, w tym długotrwale bezrobotnych, objętych wsparciem w programie</a:t>
            </a:r>
            <a:r>
              <a:rPr lang="pl-PL" sz="1600" dirty="0"/>
              <a:t> (koszt jednostkowy 48 150 zł) - WLWK-EECO02 </a:t>
            </a:r>
          </a:p>
          <a:p>
            <a:endParaRPr lang="pl-PL" sz="1600" dirty="0"/>
          </a:p>
          <a:p>
            <a:r>
              <a:rPr lang="pl-PL" sz="1600" b="1" dirty="0"/>
              <a:t>Liczba osób biernych zawodowo objętych wsparciem w programie </a:t>
            </a:r>
            <a:r>
              <a:rPr lang="pl-PL" sz="1600" dirty="0"/>
              <a:t>(koszt jednostkowy 82 630 zł) - WLWK-EECO04 </a:t>
            </a:r>
          </a:p>
          <a:p>
            <a:endParaRPr lang="pl-PL" sz="1600" dirty="0"/>
          </a:p>
          <a:p>
            <a:r>
              <a:rPr lang="pl-PL" sz="1600" b="1" dirty="0"/>
              <a:t>liczba osób, które uzyskały kwalifikacje po opuszczeniu programu </a:t>
            </a:r>
            <a:r>
              <a:rPr lang="pl-PL" sz="1600" dirty="0"/>
              <a:t>(25% sumy wskaźników EECO02 i EECO04) - WLWK-EECR03</a:t>
            </a:r>
          </a:p>
          <a:p>
            <a:r>
              <a:rPr lang="pl-PL" sz="1600" dirty="0"/>
              <a:t> </a:t>
            </a:r>
          </a:p>
          <a:p>
            <a:endParaRPr lang="pl-PL" sz="1600" dirty="0"/>
          </a:p>
          <a:p>
            <a:r>
              <a:rPr lang="pl-PL" sz="1600" b="1" dirty="0"/>
              <a:t>Liczba osób poszukujących pracy po opuszczeniu programu </a:t>
            </a:r>
            <a:r>
              <a:rPr lang="pl-PL" sz="1600" dirty="0"/>
              <a:t>(35% wskaźnika EECO04) - WLWK-EECR01 </a:t>
            </a:r>
          </a:p>
          <a:p>
            <a:endParaRPr lang="pl-PL" sz="1600" dirty="0"/>
          </a:p>
          <a:p>
            <a:r>
              <a:rPr lang="pl-PL" sz="1600" b="1" dirty="0"/>
              <a:t>Liczba osób pracujących, łącznie z prowadzącymi działalność na własny rachunek po opuszczeniu programu </a:t>
            </a:r>
            <a:r>
              <a:rPr lang="pl-PL" sz="1600" dirty="0"/>
              <a:t>(15% sumy wskaźników EECO02 i EECO04)- WLWK-EECR04 </a:t>
            </a:r>
          </a:p>
        </p:txBody>
      </p:sp>
    </p:spTree>
    <p:extLst>
      <p:ext uri="{BB962C8B-B14F-4D97-AF65-F5344CB8AC3E}">
        <p14:creationId xmlns:p14="http://schemas.microsoft.com/office/powerpoint/2010/main" val="304094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SZACOWANIE WSKAŹNIKÓW PRODUKTU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22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C9130D9-1024-9BE6-0A30-2B7395A535B6}"/>
              </a:ext>
            </a:extLst>
          </p:cNvPr>
          <p:cNvGraphicFramePr>
            <a:graphicFrameLocks noGrp="1"/>
          </p:cNvGraphicFramePr>
          <p:nvPr/>
        </p:nvGraphicFramePr>
        <p:xfrm>
          <a:off x="2067333" y="1588988"/>
          <a:ext cx="8605981" cy="325721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4325">
                <a:tc rowSpan="3">
                  <a:txBody>
                    <a:bodyPr/>
                    <a:lstStyle/>
                    <a:p>
                      <a:r>
                        <a:rPr lang="pl-PL" sz="1400" dirty="0"/>
                        <a:t>Indykatywny podział środków</a:t>
                      </a:r>
                      <a:r>
                        <a:rPr lang="pl-PL" sz="1400" baseline="0" dirty="0"/>
                        <a:t>  </a:t>
                      </a:r>
                    </a:p>
                    <a:p>
                      <a:endParaRPr lang="pl-PL" sz="1400" baseline="0" dirty="0"/>
                    </a:p>
                    <a:p>
                      <a:r>
                        <a:rPr lang="pl-PL" sz="1400" baseline="0" dirty="0"/>
                        <a:t>20 mln euro z 65,5 mln euro  około 30% na RLKS </a:t>
                      </a:r>
                    </a:p>
                    <a:p>
                      <a:endParaRPr lang="pl-PL" sz="1400" baseline="0" dirty="0"/>
                    </a:p>
                    <a:p>
                      <a:r>
                        <a:rPr lang="pl-PL" sz="1400" baseline="0" dirty="0"/>
                        <a:t>indykatywny podział planowanych  wskaźników produkt wu 103 gminach LGD</a:t>
                      </a:r>
                      <a:endParaRPr lang="pl-PL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baseline="0" dirty="0">
                          <a:solidFill>
                            <a:schemeClr val="lt1"/>
                          </a:solidFill>
                        </a:rPr>
                        <a:t>Wskaźnik produktu</a:t>
                      </a:r>
                      <a:endParaRPr lang="pl-PL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baseline="0" dirty="0">
                          <a:solidFill>
                            <a:schemeClr val="lt1"/>
                          </a:solidFill>
                        </a:rPr>
                        <a:t>Jednostka</a:t>
                      </a:r>
                    </a:p>
                    <a:p>
                      <a:r>
                        <a:rPr lang="pl-PL" sz="1400" b="1" kern="1200" baseline="0" dirty="0">
                          <a:solidFill>
                            <a:schemeClr val="lt1"/>
                          </a:solidFill>
                        </a:rPr>
                        <a:t>miary</a:t>
                      </a:r>
                      <a:endParaRPr lang="pl-PL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baseline="0" dirty="0">
                          <a:solidFill>
                            <a:schemeClr val="lt1"/>
                          </a:solidFill>
                        </a:rPr>
                        <a:t>Cel końcowy</a:t>
                      </a:r>
                    </a:p>
                    <a:p>
                      <a:r>
                        <a:rPr lang="pl-PL" sz="1400" b="1" kern="1200" baseline="0" dirty="0">
                          <a:solidFill>
                            <a:schemeClr val="lt1"/>
                          </a:solidFill>
                        </a:rPr>
                        <a:t>(2029)</a:t>
                      </a:r>
                      <a:endParaRPr lang="pl-PL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RLKS około</a:t>
                      </a:r>
                      <a:r>
                        <a:rPr lang="pl-PL" sz="1400" baseline="0" dirty="0"/>
                        <a:t> 30% wart. </a:t>
                      </a:r>
                      <a:r>
                        <a:rPr lang="pl-PL" sz="1400" baseline="0" dirty="0" err="1"/>
                        <a:t>wsk</a:t>
                      </a:r>
                      <a:r>
                        <a:rPr lang="pl-PL" sz="1400" baseline="0" dirty="0"/>
                        <a:t>. </a:t>
                      </a:r>
                      <a:r>
                        <a:rPr lang="pl-PL" sz="1400" baseline="0" dirty="0" err="1"/>
                        <a:t>prod</a:t>
                      </a:r>
                      <a:r>
                        <a:rPr lang="pl-PL" sz="1400" baseline="0" dirty="0"/>
                        <a:t>.</a:t>
                      </a:r>
                      <a:endParaRPr lang="pl-PL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4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Bezrobotni, w tym długotrwale bezrobotni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7 265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2 180</a:t>
                      </a:r>
                    </a:p>
                    <a:p>
                      <a:r>
                        <a:rPr lang="pl-PL" sz="1400" dirty="0"/>
                        <a:t>ok. </a:t>
                      </a:r>
                      <a:r>
                        <a:rPr lang="pl-PL" sz="1400" b="1" dirty="0"/>
                        <a:t>21 </a:t>
                      </a:r>
                      <a:r>
                        <a:rPr lang="pl-PL" sz="1400" dirty="0"/>
                        <a:t>w gminie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4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Osoba bierna zawodowo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4 234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1 270 </a:t>
                      </a:r>
                      <a:r>
                        <a:rPr lang="pl-PL" sz="1400" b="0" dirty="0"/>
                        <a:t>ok</a:t>
                      </a:r>
                      <a:r>
                        <a:rPr lang="pl-PL" sz="1400" b="0" baseline="0" dirty="0"/>
                        <a:t>. </a:t>
                      </a:r>
                      <a:r>
                        <a:rPr lang="pl-PL" sz="1400" b="1" dirty="0"/>
                        <a:t>12 </a:t>
                      </a:r>
                      <a:r>
                        <a:rPr lang="pl-PL" sz="1400" b="0" dirty="0"/>
                        <a:t> w gminie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CAD4B0F-1799-3790-3728-7E15281107BC}"/>
              </a:ext>
            </a:extLst>
          </p:cNvPr>
          <p:cNvSpPr txBox="1"/>
          <p:nvPr/>
        </p:nvSpPr>
        <p:spPr>
          <a:xfrm>
            <a:off x="3847171" y="4930458"/>
            <a:ext cx="8501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Źródło: Materiał opracowany przez Urząd Marszałkowski Województwa Zachodniopomorskiego</a:t>
            </a:r>
          </a:p>
        </p:txBody>
      </p:sp>
    </p:spTree>
    <p:extLst>
      <p:ext uri="{BB962C8B-B14F-4D97-AF65-F5344CB8AC3E}">
        <p14:creationId xmlns:p14="http://schemas.microsoft.com/office/powerpoint/2010/main" val="97460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SZACOWANIE WSKAŹNIKÓW REZULTATU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23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CAD4B0F-1799-3790-3728-7E15281107BC}"/>
              </a:ext>
            </a:extLst>
          </p:cNvPr>
          <p:cNvSpPr txBox="1"/>
          <p:nvPr/>
        </p:nvSpPr>
        <p:spPr>
          <a:xfrm>
            <a:off x="3847171" y="4930458"/>
            <a:ext cx="8501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Źródło: Materiał opracowany przez Urząd Marszałkowski Województwa Zachodniopomorskiego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9CD367A-EBE5-4D0B-D704-0B082FCDE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58227"/>
              </p:ext>
            </p:extLst>
          </p:nvPr>
        </p:nvGraphicFramePr>
        <p:xfrm>
          <a:off x="2297142" y="1431610"/>
          <a:ext cx="8429687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pl-PL" sz="1800" baseline="0" dirty="0"/>
                        <a:t>indykatywny podział planowanych  wskaźników rezultatu w 103 gminach</a:t>
                      </a:r>
                      <a:endParaRPr lang="pl-PL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Wskaźnik rezultatu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Cel końcowy (2029) osoby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Cel końcowy</a:t>
                      </a:r>
                      <a:r>
                        <a:rPr lang="pl-PL" baseline="0" dirty="0"/>
                        <a:t> RLKS  </a:t>
                      </a:r>
                      <a:r>
                        <a:rPr lang="pl-PL" dirty="0"/>
                        <a:t>30% osób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8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Uczestnicy poszukujący pracy po zakończeniu udziału w programie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1 482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445 ok.</a:t>
                      </a:r>
                      <a:r>
                        <a:rPr lang="pl-PL" b="1" dirty="0"/>
                        <a:t> 4-5 osób </a:t>
                      </a:r>
                      <a:r>
                        <a:rPr lang="pl-PL" dirty="0"/>
                        <a:t>w gminie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Uczestnicy uzyskujący kwalifikacje po zakończeniu udziału w programie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  <a:r>
                        <a:rPr lang="pl-PL" baseline="0" dirty="0"/>
                        <a:t> 990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897 ok. </a:t>
                      </a:r>
                      <a:r>
                        <a:rPr lang="pl-PL" b="1" dirty="0"/>
                        <a:t>8-9 osób </a:t>
                      </a:r>
                      <a:r>
                        <a:rPr lang="pl-PL" dirty="0"/>
                        <a:t>w gminie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Uczestnicy pracujący po zakończeniu udziału w programie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518 ok. </a:t>
                      </a:r>
                      <a:r>
                        <a:rPr lang="pl-PL" b="1" dirty="0"/>
                        <a:t>5 osób </a:t>
                      </a:r>
                      <a:r>
                        <a:rPr lang="pl-PL" dirty="0"/>
                        <a:t>w gminie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0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24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D2207D-4C5D-3D31-2A40-C5483F9B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12885" cy="685330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E0DD0F7-7E34-4A5A-70E4-8A8B6A5F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56732"/>
              </p:ext>
            </p:extLst>
          </p:nvPr>
        </p:nvGraphicFramePr>
        <p:xfrm>
          <a:off x="5165598" y="1423601"/>
          <a:ext cx="5715000" cy="378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24296128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1815498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45976553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456867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75234944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EFS+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%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wdrażanie LSR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zarządzanie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3528577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807 672,00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4,09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702 323,48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105 348,52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213514388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1 041 435,52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5,27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905 596,10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135 839,42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63623747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1 055 521,60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5,34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917 844,87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137 676,73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20496905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840 376,00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4,25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730 761,74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109 614,26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96293206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1 397 955,84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7,07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1 215 613,77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182 342,07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98864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2 970 200,64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15,03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2 582 783,17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387 417,47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38329558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3 242 484,80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16,41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2 819 552,00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422 932,80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71145708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LGD WIR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1 499 011,20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7,58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1 303 488,00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195 523,20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42285373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2 021 901,44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10,23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1 758 175,17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263 726,27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04142947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1 167 065,60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5,90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1 014 839,65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152 225,95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701015949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1 155 292,16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5,85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1 004 601,88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150 690,28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79909438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1 353 968,96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6,85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1 177 364,31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176 604,65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52782788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1 211 870,08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6,13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1 053 800,07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158 070,01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89979561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19 764 755,84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17 186 744,21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2 578 011,63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9140376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E339594-D1ED-69DB-EB58-8EB86130BD1C}"/>
              </a:ext>
            </a:extLst>
          </p:cNvPr>
          <p:cNvSpPr txBox="1"/>
          <p:nvPr/>
        </p:nvSpPr>
        <p:spPr>
          <a:xfrm>
            <a:off x="5399775" y="5672792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Szacunkowy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budżet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WIR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 EFS+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kurs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4,5)</a:t>
            </a:r>
            <a:r>
              <a:rPr lang="de-DE" dirty="0"/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5 865 696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PLN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Budżet wdrażania LSR średnio na gminę w WIR: 451 207 PLN</a:t>
            </a:r>
            <a:endParaRPr lang="pl-P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6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25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19B942-9DB4-A424-D543-0777EBE6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14519"/>
              </p:ext>
            </p:extLst>
          </p:nvPr>
        </p:nvGraphicFramePr>
        <p:xfrm>
          <a:off x="2626730" y="1299175"/>
          <a:ext cx="7540410" cy="366037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694526">
                  <a:extLst>
                    <a:ext uri="{9D8B030D-6E8A-4147-A177-3AD203B41FA5}">
                      <a16:colId xmlns:a16="http://schemas.microsoft.com/office/drawing/2014/main" val="627971741"/>
                    </a:ext>
                  </a:extLst>
                </a:gridCol>
                <a:gridCol w="1400744">
                  <a:extLst>
                    <a:ext uri="{9D8B030D-6E8A-4147-A177-3AD203B41FA5}">
                      <a16:colId xmlns:a16="http://schemas.microsoft.com/office/drawing/2014/main" val="3055955328"/>
                    </a:ext>
                  </a:extLst>
                </a:gridCol>
                <a:gridCol w="1640368">
                  <a:extLst>
                    <a:ext uri="{9D8B030D-6E8A-4147-A177-3AD203B41FA5}">
                      <a16:colId xmlns:a16="http://schemas.microsoft.com/office/drawing/2014/main" val="2473062023"/>
                    </a:ext>
                  </a:extLst>
                </a:gridCol>
                <a:gridCol w="1804772">
                  <a:extLst>
                    <a:ext uri="{9D8B030D-6E8A-4147-A177-3AD203B41FA5}">
                      <a16:colId xmlns:a16="http://schemas.microsoft.com/office/drawing/2014/main" val="2885224405"/>
                    </a:ext>
                  </a:extLst>
                </a:gridCol>
              </a:tblGrid>
              <a:tr h="509229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Liczba osób w wieku produkcyjnym w gminach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Szacunkowa liczba osób </a:t>
                      </a:r>
                      <a:br>
                        <a:rPr lang="pl-PL" sz="1200" u="none" strike="noStrike" dirty="0">
                          <a:effectLst/>
                        </a:rPr>
                      </a:br>
                      <a:r>
                        <a:rPr lang="pl-PL" sz="1200" u="none" strike="noStrike" dirty="0">
                          <a:effectLst/>
                        </a:rPr>
                        <a:t>BIERNYCH ZAWODOWO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Szacunkowa </a:t>
                      </a:r>
                      <a:br>
                        <a:rPr lang="pl-PL" sz="1200" u="none" strike="noStrike" dirty="0">
                          <a:effectLst/>
                        </a:rPr>
                      </a:br>
                      <a:r>
                        <a:rPr lang="pl-PL" sz="1200" u="none" strike="noStrike" dirty="0">
                          <a:effectLst/>
                        </a:rPr>
                        <a:t>liczba osób BEZROBOTNYCH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29456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Bielice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1853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966135186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Kozielice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1472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339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132088045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Warnice </a:t>
                      </a:r>
                      <a:endParaRPr lang="pl-PL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1962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451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036688262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Chociwel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3399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782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177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247872117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Dobrzany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2784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640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161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663545563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Dolice </a:t>
                      </a:r>
                      <a:endParaRPr lang="pl-PL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4450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1024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638176261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Ińsko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1888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228877906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Kobylanka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3707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853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208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20601861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Marianowo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1845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665657878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Stara Dąbrowa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2200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506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527837021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Stargard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8882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2043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355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502449545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Suchań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2543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585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823613243"/>
                  </a:ext>
                </a:extLst>
              </a:tr>
              <a:tr h="203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Stare Czarnowo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2225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581313380"/>
                  </a:ext>
                </a:extLst>
              </a:tr>
              <a:tr h="2026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8313" marR="8313" marT="8313" marB="0" anchor="ctr">
                    <a:solidFill>
                      <a:srgbClr val="BDE3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39210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9018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042064864"/>
                  </a:ext>
                </a:extLst>
              </a:tr>
            </a:tbl>
          </a:graphicData>
        </a:graphic>
      </p:graphicFrame>
      <p:sp>
        <p:nvSpPr>
          <p:cNvPr id="31" name="Tytuł 1">
            <a:extLst>
              <a:ext uri="{FF2B5EF4-FFF2-40B4-BE49-F238E27FC236}">
                <a16:creationId xmlns:a16="http://schemas.microsoft.com/office/drawing/2014/main" id="{467F6132-C8DD-29AE-A1D1-4CABA0EC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35" y="46116"/>
            <a:ext cx="10836865" cy="1325563"/>
          </a:xfrm>
        </p:spPr>
        <p:txBody>
          <a:bodyPr rtlCol="0"/>
          <a:lstStyle/>
          <a:p>
            <a:pPr rtl="0"/>
            <a:r>
              <a:rPr lang="pl-PL" dirty="0"/>
              <a:t>KONTEKST DEMOGRAFICZNY INTERWENCJI</a:t>
            </a:r>
          </a:p>
        </p:txBody>
      </p:sp>
    </p:spTree>
    <p:extLst>
      <p:ext uri="{BB962C8B-B14F-4D97-AF65-F5344CB8AC3E}">
        <p14:creationId xmlns:p14="http://schemas.microsoft.com/office/powerpoint/2010/main" val="53581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UNDACJA NOWE MOŻLIWOŚCI | Marianowo">
            <a:extLst>
              <a:ext uri="{FF2B5EF4-FFF2-40B4-BE49-F238E27FC236}">
                <a16:creationId xmlns:a16="http://schemas.microsoft.com/office/drawing/2014/main" id="{08B6F880-52A6-AB08-B965-4FFE2BCD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9830" y="175023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26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E23EDC-AAF8-D2AB-A2D3-A3BD6A583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839" y="1448530"/>
            <a:ext cx="1237630" cy="8706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68F0986-F6BC-8E4F-18E1-4FC33A67D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538" y="2246311"/>
            <a:ext cx="1237630" cy="76320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C84EC52-EF56-1A49-D3B8-79C759529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941" y="2310757"/>
            <a:ext cx="1008597" cy="81508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9FA4A34-647D-FC38-DC81-BCECA43F50D5}"/>
              </a:ext>
            </a:extLst>
          </p:cNvPr>
          <p:cNvSpPr txBox="1"/>
          <p:nvPr/>
        </p:nvSpPr>
        <p:spPr>
          <a:xfrm>
            <a:off x="6590370" y="508460"/>
            <a:ext cx="5190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WYKORZYSTANIE POTENCJAŁU ISTENIJĄCYCH</a:t>
            </a:r>
          </a:p>
          <a:p>
            <a:r>
              <a:rPr lang="pl-PL" b="1" dirty="0"/>
              <a:t>PODMIOTÓW EKONOMII SPOŁECZNEJ DZIAŁAJĄCYCH</a:t>
            </a:r>
          </a:p>
          <a:p>
            <a:r>
              <a:rPr lang="pl-PL" b="1" dirty="0"/>
              <a:t>NA TERENIE POSZCZEGÓLNYCH GMIN</a:t>
            </a:r>
          </a:p>
        </p:txBody>
      </p:sp>
      <p:pic>
        <p:nvPicPr>
          <p:cNvPr id="6146" name="Picture 2" descr="Urząd Gminy Wągrowiec - KGW rozliczają się z dotacji">
            <a:extLst>
              <a:ext uri="{FF2B5EF4-FFF2-40B4-BE49-F238E27FC236}">
                <a16:creationId xmlns:a16="http://schemas.microsoft.com/office/drawing/2014/main" id="{258B5D2E-0080-2AB3-AE3F-5E5836C4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209" y="1689212"/>
            <a:ext cx="935243" cy="8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487A20B-8C7F-5434-CA44-8047F35BACD5}"/>
              </a:ext>
            </a:extLst>
          </p:cNvPr>
          <p:cNvSpPr txBox="1"/>
          <p:nvPr/>
        </p:nvSpPr>
        <p:spPr>
          <a:xfrm>
            <a:off x="308517" y="508460"/>
            <a:ext cx="553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WYKORZYSTANIE POTENCJAŁU INFRASTRUKTURALNEGO</a:t>
            </a:r>
            <a:br>
              <a:rPr lang="pl-PL" b="1" dirty="0"/>
            </a:br>
            <a:r>
              <a:rPr lang="pl-PL" b="1" dirty="0"/>
              <a:t>ISTENIJĄCEGO NA TERENIE POSZCZEGÓLNYCH GMIN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4406840-3157-4817-C0E8-70CBFFD4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80" y="1527447"/>
            <a:ext cx="3782296" cy="17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8B2D379-086E-4FB1-B641-EC247E070A44}"/>
              </a:ext>
            </a:extLst>
          </p:cNvPr>
          <p:cNvSpPr txBox="1"/>
          <p:nvPr/>
        </p:nvSpPr>
        <p:spPr>
          <a:xfrm>
            <a:off x="2180889" y="4571988"/>
            <a:ext cx="81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WYKORZYSTANIE LOKALNEGO POTENCJAŁU INSTYTUCJONALNEGO I SPOŁECZNEGO </a:t>
            </a:r>
          </a:p>
        </p:txBody>
      </p:sp>
      <p:pic>
        <p:nvPicPr>
          <p:cNvPr id="6150" name="Picture 6" descr="Tworzymy partnerstwo lokalne – dołącz! | Gmina Dopiewo">
            <a:extLst>
              <a:ext uri="{FF2B5EF4-FFF2-40B4-BE49-F238E27FC236}">
                <a16:creationId xmlns:a16="http://schemas.microsoft.com/office/drawing/2014/main" id="{52D2C342-C7B3-608C-E8E6-6D982DB8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056" y="3130823"/>
            <a:ext cx="1750447" cy="12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27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pic>
        <p:nvPicPr>
          <p:cNvPr id="3" name="Grafika 2" descr="Home1 z wypełnieniem pełnym">
            <a:extLst>
              <a:ext uri="{FF2B5EF4-FFF2-40B4-BE49-F238E27FC236}">
                <a16:creationId xmlns:a16="http://schemas.microsoft.com/office/drawing/2014/main" id="{6FBB6FC2-B451-311F-1919-253F28FCF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7405" y="1720938"/>
            <a:ext cx="2176957" cy="2176957"/>
          </a:xfrm>
          <a:prstGeom prst="rect">
            <a:avLst/>
          </a:prstGeom>
        </p:spPr>
      </p:pic>
      <p:pic>
        <p:nvPicPr>
          <p:cNvPr id="5" name="Grafika 4" descr="Mężczyzna z laską z wypełnieniem pełnym">
            <a:extLst>
              <a:ext uri="{FF2B5EF4-FFF2-40B4-BE49-F238E27FC236}">
                <a16:creationId xmlns:a16="http://schemas.microsoft.com/office/drawing/2014/main" id="{CD53F158-6071-9F12-CE84-BEA89F0F4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8200" y="2571841"/>
            <a:ext cx="914400" cy="914400"/>
          </a:xfrm>
          <a:prstGeom prst="rect">
            <a:avLst/>
          </a:prstGeom>
        </p:spPr>
      </p:pic>
      <p:pic>
        <p:nvPicPr>
          <p:cNvPr id="8" name="Grafika 7" descr="Powszechny dostęp z wypełnieniem pełnym">
            <a:extLst>
              <a:ext uri="{FF2B5EF4-FFF2-40B4-BE49-F238E27FC236}">
                <a16:creationId xmlns:a16="http://schemas.microsoft.com/office/drawing/2014/main" id="{0229BAF2-974D-B528-ECBE-455994CE0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9001" y="2336783"/>
            <a:ext cx="1372593" cy="1372593"/>
          </a:xfrm>
          <a:prstGeom prst="rect">
            <a:avLst/>
          </a:prstGeom>
        </p:spPr>
      </p:pic>
      <p:pic>
        <p:nvPicPr>
          <p:cNvPr id="20" name="Grafika 19" descr="Mała dziewczynka z balonem z wypełnieniem pełnym">
            <a:extLst>
              <a:ext uri="{FF2B5EF4-FFF2-40B4-BE49-F238E27FC236}">
                <a16:creationId xmlns:a16="http://schemas.microsoft.com/office/drawing/2014/main" id="{368A5113-5DA0-86A9-ECB6-5D0B62C633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62335" y="1071633"/>
            <a:ext cx="914400" cy="914400"/>
          </a:xfrm>
          <a:prstGeom prst="rect">
            <a:avLst/>
          </a:prstGeom>
        </p:spPr>
      </p:pic>
      <p:pic>
        <p:nvPicPr>
          <p:cNvPr id="22" name="Grafika 21" descr="Kobieta z wypełnieniem pełnym">
            <a:extLst>
              <a:ext uri="{FF2B5EF4-FFF2-40B4-BE49-F238E27FC236}">
                <a16:creationId xmlns:a16="http://schemas.microsoft.com/office/drawing/2014/main" id="{DF538544-CB41-C865-984A-7FC764A739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2686" y="1128574"/>
            <a:ext cx="914400" cy="914400"/>
          </a:xfrm>
          <a:prstGeom prst="rect">
            <a:avLst/>
          </a:prstGeom>
        </p:spPr>
      </p:pic>
      <p:pic>
        <p:nvPicPr>
          <p:cNvPr id="24" name="Grafika 23" descr="Zmieszana osoba z wypełnieniem pełnym">
            <a:extLst>
              <a:ext uri="{FF2B5EF4-FFF2-40B4-BE49-F238E27FC236}">
                <a16:creationId xmlns:a16="http://schemas.microsoft.com/office/drawing/2014/main" id="{7E79152B-9867-272C-91E0-DF800B6476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98070" y="2493745"/>
            <a:ext cx="914400" cy="914400"/>
          </a:xfrm>
          <a:prstGeom prst="rect">
            <a:avLst/>
          </a:prstGeom>
        </p:spPr>
      </p:pic>
      <p:pic>
        <p:nvPicPr>
          <p:cNvPr id="26" name="Grafika 25" descr="Kobieta wzruszająca ramionami z wypełnieniem pełnym">
            <a:extLst>
              <a:ext uri="{FF2B5EF4-FFF2-40B4-BE49-F238E27FC236}">
                <a16:creationId xmlns:a16="http://schemas.microsoft.com/office/drawing/2014/main" id="{A8F9C80E-56C8-86CE-D2E4-DA1D9FC254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31910" y="2838842"/>
            <a:ext cx="914400" cy="914400"/>
          </a:xfrm>
          <a:prstGeom prst="rect">
            <a:avLst/>
          </a:prstGeom>
        </p:spPr>
      </p:pic>
      <p:pic>
        <p:nvPicPr>
          <p:cNvPr id="28" name="Grafika 27" descr="Bohaterka z wypełnieniem pełnym">
            <a:extLst>
              <a:ext uri="{FF2B5EF4-FFF2-40B4-BE49-F238E27FC236}">
                <a16:creationId xmlns:a16="http://schemas.microsoft.com/office/drawing/2014/main" id="{6079D801-E068-512B-B0E2-2AC1253FBC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52600" y="989871"/>
            <a:ext cx="1288427" cy="1288427"/>
          </a:xfrm>
          <a:prstGeom prst="rect">
            <a:avLst/>
          </a:prstGeom>
        </p:spPr>
      </p:pic>
      <p:pic>
        <p:nvPicPr>
          <p:cNvPr id="30" name="Grafika 29" descr="Bohater mężczyzna z wypełnieniem pełnym">
            <a:extLst>
              <a:ext uri="{FF2B5EF4-FFF2-40B4-BE49-F238E27FC236}">
                <a16:creationId xmlns:a16="http://schemas.microsoft.com/office/drawing/2014/main" id="{894C51BA-3885-57EE-2230-963FF0C6E6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98924" y="697606"/>
            <a:ext cx="1288427" cy="1288427"/>
          </a:xfrm>
          <a:prstGeom prst="rect">
            <a:avLst/>
          </a:prstGeom>
        </p:spPr>
      </p:pic>
      <p:pic>
        <p:nvPicPr>
          <p:cNvPr id="32" name="Grafika 31" descr="Rodzina z chłopcem z wypełnieniem pełnym">
            <a:extLst>
              <a:ext uri="{FF2B5EF4-FFF2-40B4-BE49-F238E27FC236}">
                <a16:creationId xmlns:a16="http://schemas.microsoft.com/office/drawing/2014/main" id="{CBB6B169-BC3D-C996-1253-C53997807F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65130" y="2571841"/>
            <a:ext cx="914400" cy="914400"/>
          </a:xfrm>
          <a:prstGeom prst="rect">
            <a:avLst/>
          </a:prstGeom>
        </p:spPr>
      </p:pic>
      <p:pic>
        <p:nvPicPr>
          <p:cNvPr id="34" name="Grafika 33" descr="Osoba na wózku inwalidzkim z wypełnieniem pełnym">
            <a:extLst>
              <a:ext uri="{FF2B5EF4-FFF2-40B4-BE49-F238E27FC236}">
                <a16:creationId xmlns:a16="http://schemas.microsoft.com/office/drawing/2014/main" id="{39DE41AE-02A0-2EC0-12DB-9B36932537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0491" y="3572504"/>
            <a:ext cx="914400" cy="914400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78CCED-27ED-BC5B-5310-66A9D5EC16AA}"/>
              </a:ext>
            </a:extLst>
          </p:cNvPr>
          <p:cNvSpPr txBox="1"/>
          <p:nvPr/>
        </p:nvSpPr>
        <p:spPr>
          <a:xfrm>
            <a:off x="4835878" y="3998328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JST</a:t>
            </a:r>
          </a:p>
        </p:txBody>
      </p:sp>
      <p:pic>
        <p:nvPicPr>
          <p:cNvPr id="41" name="Grafika 40" descr="Uścisk dłoni kontur">
            <a:extLst>
              <a:ext uri="{FF2B5EF4-FFF2-40B4-BE49-F238E27FC236}">
                <a16:creationId xmlns:a16="http://schemas.microsoft.com/office/drawing/2014/main" id="{37B11820-9CEA-A476-8862-0DCB5707E52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494786" y="4390704"/>
            <a:ext cx="914400" cy="914400"/>
          </a:xfrm>
          <a:prstGeom prst="rect">
            <a:avLst/>
          </a:prstGeom>
        </p:spPr>
      </p:pic>
      <p:pic>
        <p:nvPicPr>
          <p:cNvPr id="42" name="Picture 4" descr="Odporność i rozwój ekonomii społecznej i przedsiębiorczości społecznej na  lata 2022-2025 – OWES Dobra Robota">
            <a:extLst>
              <a:ext uri="{FF2B5EF4-FFF2-40B4-BE49-F238E27FC236}">
                <a16:creationId xmlns:a16="http://schemas.microsoft.com/office/drawing/2014/main" id="{D2C44850-4BA2-EF9F-F033-49A7CAED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955353"/>
            <a:ext cx="1339671" cy="6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a 3" descr="Kobieta z laską z wypełnieniem pełnym">
            <a:extLst>
              <a:ext uri="{FF2B5EF4-FFF2-40B4-BE49-F238E27FC236}">
                <a16:creationId xmlns:a16="http://schemas.microsoft.com/office/drawing/2014/main" id="{770A21E8-BA24-2FA8-B06D-81E09535D16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060398" y="2553322"/>
            <a:ext cx="914400" cy="914400"/>
          </a:xfrm>
          <a:prstGeom prst="rect">
            <a:avLst/>
          </a:prstGeom>
        </p:spPr>
      </p:pic>
      <p:pic>
        <p:nvPicPr>
          <p:cNvPr id="7" name="Grafika 6" descr="Mężczyzna z laską z wypełnieniem pełnym">
            <a:extLst>
              <a:ext uri="{FF2B5EF4-FFF2-40B4-BE49-F238E27FC236}">
                <a16:creationId xmlns:a16="http://schemas.microsoft.com/office/drawing/2014/main" id="{77E5A05C-1FF9-5622-2C25-42112DC91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0632" y="139586"/>
            <a:ext cx="914400" cy="914400"/>
          </a:xfrm>
          <a:prstGeom prst="rect">
            <a:avLst/>
          </a:prstGeom>
        </p:spPr>
      </p:pic>
      <p:pic>
        <p:nvPicPr>
          <p:cNvPr id="9" name="Grafika 8" descr="Kobieta z laską z wypełnieniem pełnym">
            <a:extLst>
              <a:ext uri="{FF2B5EF4-FFF2-40B4-BE49-F238E27FC236}">
                <a16:creationId xmlns:a16="http://schemas.microsoft.com/office/drawing/2014/main" id="{6A6D2755-058A-D975-523E-FA5BC3E576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18481" y="4029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28</a:t>
            </a:fld>
            <a:endParaRPr lang="pl-PL"/>
          </a:p>
        </p:txBody>
      </p:sp>
      <p:pic>
        <p:nvPicPr>
          <p:cNvPr id="19" name="Symbol zastępczy obrazu 18" descr="Obraz zawierający osoba, tłum&#10;&#10;Opis wygenerowany automatycznie">
            <a:extLst>
              <a:ext uri="{FF2B5EF4-FFF2-40B4-BE49-F238E27FC236}">
                <a16:creationId xmlns:a16="http://schemas.microsoft.com/office/drawing/2014/main" id="{D1CA1341-A4D1-2086-B12D-7CA59A3B4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/>
          <a:stretch/>
        </p:blipFill>
        <p:spPr>
          <a:xfrm>
            <a:off x="1524" y="5305104"/>
            <a:ext cx="12188952" cy="1552896"/>
          </a:xfrm>
        </p:spPr>
      </p:pic>
      <p:pic>
        <p:nvPicPr>
          <p:cNvPr id="2" name="Picture 2" descr="Znak graficzny przedsiębiorstwa społecznego :: Ministerstwo Rodziny i  Polityki Społecznej - Departament Ekonomii Społecznej">
            <a:extLst>
              <a:ext uri="{FF2B5EF4-FFF2-40B4-BE49-F238E27FC236}">
                <a16:creationId xmlns:a16="http://schemas.microsoft.com/office/drawing/2014/main" id="{2DDED35C-61EA-3005-FCC7-CEFF4B8A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023" y="2490599"/>
            <a:ext cx="2773028" cy="15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ome - SZOWES | Sieci Zachodniopomorskiej Ośrodków Wsparcia Ekonomii  Społecznej">
            <a:extLst>
              <a:ext uri="{FF2B5EF4-FFF2-40B4-BE49-F238E27FC236}">
                <a16:creationId xmlns:a16="http://schemas.microsoft.com/office/drawing/2014/main" id="{461C9A23-8211-7DCA-D13E-787B20C0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195" y="271832"/>
            <a:ext cx="2457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7DDE63D-74FD-374B-0D68-6180F91B1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211" y="1310791"/>
            <a:ext cx="2034146" cy="9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5716BDE-AD1C-2653-1DC1-938236A4EB9D}"/>
              </a:ext>
            </a:extLst>
          </p:cNvPr>
          <p:cNvSpPr txBox="1"/>
          <p:nvPr/>
        </p:nvSpPr>
        <p:spPr>
          <a:xfrm>
            <a:off x="2200781" y="4133049"/>
            <a:ext cx="203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JST</a:t>
            </a:r>
          </a:p>
        </p:txBody>
      </p:sp>
      <p:pic>
        <p:nvPicPr>
          <p:cNvPr id="8196" name="Picture 4" descr="Odporność i rozwój ekonomii społecznej i przedsiębiorczości społecznej na  lata 2022-2025 – OWES Dobra Robota">
            <a:extLst>
              <a:ext uri="{FF2B5EF4-FFF2-40B4-BE49-F238E27FC236}">
                <a16:creationId xmlns:a16="http://schemas.microsoft.com/office/drawing/2014/main" id="{C15DDA02-DAF4-0283-4D42-864B1455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100" y="2742546"/>
            <a:ext cx="2261606" cy="11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B844413E-B410-C98F-2EE5-74A9F0B696BF}"/>
              </a:ext>
            </a:extLst>
          </p:cNvPr>
          <p:cNvSpPr/>
          <p:nvPr/>
        </p:nvSpPr>
        <p:spPr>
          <a:xfrm>
            <a:off x="5872979" y="3201683"/>
            <a:ext cx="613317" cy="21252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F309301-A92E-21AB-8589-3B4BE48D6A21}"/>
              </a:ext>
            </a:extLst>
          </p:cNvPr>
          <p:cNvSpPr/>
          <p:nvPr/>
        </p:nvSpPr>
        <p:spPr>
          <a:xfrm rot="19415762">
            <a:off x="3221076" y="3937232"/>
            <a:ext cx="613317" cy="21252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58D77A6-14B4-B57A-15B3-929CD27445C2}"/>
              </a:ext>
            </a:extLst>
          </p:cNvPr>
          <p:cNvSpPr/>
          <p:nvPr/>
        </p:nvSpPr>
        <p:spPr>
          <a:xfrm rot="2775714">
            <a:off x="3221074" y="2503866"/>
            <a:ext cx="613317" cy="21252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D32E6663-E385-B53B-73FF-818E0376CEA0}"/>
              </a:ext>
            </a:extLst>
          </p:cNvPr>
          <p:cNvSpPr/>
          <p:nvPr/>
        </p:nvSpPr>
        <p:spPr>
          <a:xfrm rot="5400000">
            <a:off x="6095289" y="1915351"/>
            <a:ext cx="613317" cy="21252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D3D2B9D-BD92-13B3-28ED-76B47A16B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3836" y="113006"/>
            <a:ext cx="2015801" cy="1838977"/>
          </a:xfrm>
          <a:prstGeom prst="rect">
            <a:avLst/>
          </a:prstGeom>
        </p:spPr>
      </p:pic>
      <p:pic>
        <p:nvPicPr>
          <p:cNvPr id="14" name="Grafika 13" descr="Grupa z wypełnieniem pełnym">
            <a:extLst>
              <a:ext uri="{FF2B5EF4-FFF2-40B4-BE49-F238E27FC236}">
                <a16:creationId xmlns:a16="http://schemas.microsoft.com/office/drawing/2014/main" id="{D897C876-DE34-7613-40A5-BCBC7F343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8363" y="4074129"/>
            <a:ext cx="1029668" cy="1029668"/>
          </a:xfrm>
          <a:prstGeom prst="rect">
            <a:avLst/>
          </a:prstGeom>
        </p:spPr>
      </p:pic>
      <p:pic>
        <p:nvPicPr>
          <p:cNvPr id="16" name="Grafika 15" descr="Niezrównoważona waga kontur">
            <a:extLst>
              <a:ext uri="{FF2B5EF4-FFF2-40B4-BE49-F238E27FC236}">
                <a16:creationId xmlns:a16="http://schemas.microsoft.com/office/drawing/2014/main" id="{F40C43BA-9DED-B05C-E1CE-C8D7E38837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30587" y="4033687"/>
            <a:ext cx="914400" cy="914400"/>
          </a:xfrm>
          <a:prstGeom prst="rect">
            <a:avLst/>
          </a:prstGeom>
        </p:spPr>
      </p:pic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D1926FE3-289E-EA34-D1D9-3B4100C1391D}"/>
              </a:ext>
            </a:extLst>
          </p:cNvPr>
          <p:cNvSpPr/>
          <p:nvPr/>
        </p:nvSpPr>
        <p:spPr>
          <a:xfrm>
            <a:off x="5790489" y="4468018"/>
            <a:ext cx="613317" cy="212527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37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42" y="4687863"/>
            <a:ext cx="5029200" cy="1371600"/>
          </a:xfrm>
        </p:spPr>
        <p:txBody>
          <a:bodyPr rtlCol="0">
            <a:normAutofit/>
          </a:bodyPr>
          <a:lstStyle/>
          <a:p>
            <a:pPr rtl="0"/>
            <a:r>
              <a:rPr lang="pl-PL" sz="4000" dirty="0"/>
              <a:t>Dziękujemy za uwagę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l-PL" b="1" dirty="0"/>
              <a:t>MACIEJ RĘBILAS  |  PAWEŁ KLIMEK</a:t>
            </a:r>
          </a:p>
          <a:p>
            <a:pPr rtl="0"/>
            <a:r>
              <a:rPr lang="pl-PL" dirty="0">
                <a:hlinkClick r:id="rId3"/>
              </a:rPr>
              <a:t>fundacjapodaniolem.pl</a:t>
            </a:r>
            <a:endParaRPr lang="pl-PL" dirty="0"/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29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698830-3440-7A5E-23C9-E35544697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2" y="690299"/>
            <a:ext cx="2146642" cy="1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onsultacje społeczne projektu FEPZ 2021-2027 | rpo.wzp.pl">
            <a:extLst>
              <a:ext uri="{FF2B5EF4-FFF2-40B4-BE49-F238E27FC236}">
                <a16:creationId xmlns:a16="http://schemas.microsoft.com/office/drawing/2014/main" id="{D64EE97B-24D2-2C06-DECF-EDCE059C8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959"/>
            <a:ext cx="12192000" cy="68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5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595" y="57698"/>
            <a:ext cx="4483083" cy="1325563"/>
          </a:xfrm>
        </p:spPr>
        <p:txBody>
          <a:bodyPr rtlCol="0">
            <a:noAutofit/>
          </a:bodyPr>
          <a:lstStyle/>
          <a:p>
            <a:pPr rtl="0"/>
            <a:r>
              <a:rPr lang="pl-PL" sz="1600" b="1" dirty="0">
                <a:latin typeface="+mn-lt"/>
              </a:rPr>
              <a:t>Działanie FEPZ.06.14</a:t>
            </a: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AKTYWNA INTEGRACJA NA OBSZARACH OBJĘTYCH  LOKALNĄ STRATEGIĄ ROZWOJU LICZBACH</a:t>
            </a:r>
            <a:endParaRPr lang="pl-PL" sz="1600" dirty="0">
              <a:latin typeface="+mn-lt"/>
            </a:endParaRPr>
          </a:p>
        </p:txBody>
      </p:sp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4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pic>
        <p:nvPicPr>
          <p:cNvPr id="2052" name="Picture 4" descr="Szkolenia dofinansowane z EFS, KFS - ATL – szkolenia stacjonarne i online  dla biznesu.">
            <a:extLst>
              <a:ext uri="{FF2B5EF4-FFF2-40B4-BE49-F238E27FC236}">
                <a16:creationId xmlns:a16="http://schemas.microsoft.com/office/drawing/2014/main" id="{C9062248-1EFE-947E-4BB5-BE62E8DB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883" y="327945"/>
            <a:ext cx="1504735" cy="9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dusze Europejskie dla Pomorza Zachodniego – SSOM Stowarzyszenie  Szczecińskiego Obszaru Metropolitalnego">
            <a:extLst>
              <a:ext uri="{FF2B5EF4-FFF2-40B4-BE49-F238E27FC236}">
                <a16:creationId xmlns:a16="http://schemas.microsoft.com/office/drawing/2014/main" id="{B77E811C-D03A-2538-5E53-40D053F1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995" y="1408135"/>
            <a:ext cx="1224509" cy="6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90AA449-829F-C466-6B80-78D38AE66C87}"/>
              </a:ext>
            </a:extLst>
          </p:cNvPr>
          <p:cNvSpPr txBox="1"/>
          <p:nvPr/>
        </p:nvSpPr>
        <p:spPr>
          <a:xfrm>
            <a:off x="4606595" y="1233878"/>
            <a:ext cx="5520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Wysokość alokacji UE </a:t>
            </a:r>
          </a:p>
          <a:p>
            <a:r>
              <a:rPr lang="pl-PL" sz="1600" b="1" dirty="0"/>
              <a:t>20 000 000,00 (EUR)</a:t>
            </a:r>
          </a:p>
          <a:p>
            <a:endParaRPr lang="pl-PL" sz="1600" dirty="0"/>
          </a:p>
          <a:p>
            <a:r>
              <a:rPr lang="pl-PL" sz="1600" dirty="0"/>
              <a:t>ZAKRES INTERWENCJI</a:t>
            </a:r>
          </a:p>
          <a:p>
            <a:r>
              <a:rPr lang="pl-PL" sz="1600" b="1" dirty="0"/>
              <a:t>153 - Metody integracji z rynkiem pracy oraz powrotu na rynek pracy osób znajdujących się w niekorzystnej sytuacji</a:t>
            </a:r>
          </a:p>
          <a:p>
            <a:endParaRPr lang="pl-PL" sz="1600" b="1" dirty="0"/>
          </a:p>
          <a:p>
            <a:r>
              <a:rPr lang="pl-PL" sz="1600" dirty="0"/>
              <a:t>OKRES PROGRAMOWANIA</a:t>
            </a:r>
          </a:p>
          <a:p>
            <a:r>
              <a:rPr lang="pl-PL" sz="1600" b="1" dirty="0"/>
              <a:t>2021-2027 (N+2: 2029)</a:t>
            </a:r>
          </a:p>
          <a:p>
            <a:endParaRPr lang="pl-PL" sz="1600" b="1" dirty="0"/>
          </a:p>
          <a:p>
            <a:r>
              <a:rPr lang="pl-PL" sz="1600" dirty="0"/>
              <a:t>MAKSYMALNY % POZIOM DOFINANSOWANIA UE W PROJEKCIE</a:t>
            </a:r>
          </a:p>
          <a:p>
            <a:r>
              <a:rPr lang="pl-PL" sz="1600" b="1" dirty="0"/>
              <a:t>85 %</a:t>
            </a:r>
          </a:p>
          <a:p>
            <a:endParaRPr lang="pl-PL" sz="1600" b="1" dirty="0"/>
          </a:p>
          <a:p>
            <a:r>
              <a:rPr lang="pl-PL" sz="1600" dirty="0"/>
              <a:t>Maksymalny % poziom dofinansowania całkowitego wydatków</a:t>
            </a:r>
          </a:p>
          <a:p>
            <a:r>
              <a:rPr lang="pl-PL" sz="1600" dirty="0"/>
              <a:t>kwalifikowalnych na poziomie projektu (środki UE + współfinansowanie ze środków krajowych przyznane beneficjentowi przez właściwą instytucję)</a:t>
            </a:r>
          </a:p>
          <a:p>
            <a:r>
              <a:rPr lang="pl-PL" sz="1600" b="1" dirty="0"/>
              <a:t>95 %</a:t>
            </a:r>
          </a:p>
        </p:txBody>
      </p:sp>
    </p:spTree>
    <p:extLst>
      <p:ext uri="{BB962C8B-B14F-4D97-AF65-F5344CB8AC3E}">
        <p14:creationId xmlns:p14="http://schemas.microsoft.com/office/powerpoint/2010/main" val="38424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595" y="57698"/>
            <a:ext cx="4483083" cy="1325563"/>
          </a:xfrm>
        </p:spPr>
        <p:txBody>
          <a:bodyPr rtlCol="0">
            <a:noAutofit/>
          </a:bodyPr>
          <a:lstStyle/>
          <a:p>
            <a:pPr rtl="0"/>
            <a:r>
              <a:rPr lang="pl-PL" sz="1600" b="1" dirty="0">
                <a:latin typeface="+mn-lt"/>
              </a:rPr>
              <a:t>Działanie FEPZ.06.14</a:t>
            </a: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AKTYWNA INTEGRACJA NA OBSZARACH OBJĘTYCH  LOKALNĄ STRATEGIĄ ROZWOJU LICZBACH</a:t>
            </a:r>
            <a:endParaRPr lang="pl-PL" sz="1600" dirty="0">
              <a:latin typeface="+mn-lt"/>
            </a:endParaRPr>
          </a:p>
        </p:txBody>
      </p:sp>
      <p:sp>
        <p:nvSpPr>
          <p:cNvPr id="34" name="Data — symbol zastępczy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6" name="Numer slajdu — symbol zastępczy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5</a:t>
            </a:fld>
            <a:endParaRPr lang="pl-PL"/>
          </a:p>
        </p:txBody>
      </p:sp>
      <p:pic>
        <p:nvPicPr>
          <p:cNvPr id="31" name="Symbol zastępczy obrazu 30" descr="Obraz zawierający przybory kuchenne&#10;&#10;Opis wygenerowany automatycznie">
            <a:extLst>
              <a:ext uri="{FF2B5EF4-FFF2-40B4-BE49-F238E27FC236}">
                <a16:creationId xmlns:a16="http://schemas.microsoft.com/office/drawing/2014/main" id="{6DABAA3C-96E5-0B28-C222-7230072ECF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"/>
          <a:stretch/>
        </p:blipFill>
        <p:spPr>
          <a:xfrm>
            <a:off x="0" y="0"/>
            <a:ext cx="4367048" cy="685800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A1D110-8C26-0202-1CCF-13019DE52C56}"/>
              </a:ext>
            </a:extLst>
          </p:cNvPr>
          <p:cNvSpPr txBox="1"/>
          <p:nvPr/>
        </p:nvSpPr>
        <p:spPr>
          <a:xfrm>
            <a:off x="4669969" y="1752144"/>
            <a:ext cx="5753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Wsparcie dla instrumentu rozwoju lokalnego kierowanego przez społeczność realizowane będzie przez LGD, poprzez </a:t>
            </a:r>
            <a:r>
              <a:rPr lang="pl-PL" b="1" dirty="0"/>
              <a:t>wdrażanie opracowanych na poziomie lokalnym strategii rozwoju.</a:t>
            </a:r>
          </a:p>
          <a:p>
            <a:endParaRPr lang="pl-PL" dirty="0"/>
          </a:p>
          <a:p>
            <a:r>
              <a:rPr lang="pl-PL" dirty="0"/>
              <a:t>Wsparcie w ramach działania będzie zgodne z zapisami ustawy z 20 lutego 2015 r. o rozwoju lokalnym z udziałem lokalnej społeczności</a:t>
            </a:r>
          </a:p>
          <a:p>
            <a:endParaRPr lang="pl-PL" dirty="0"/>
          </a:p>
          <a:p>
            <a:r>
              <a:rPr lang="pl-PL" dirty="0"/>
              <a:t>Przedsięwzięcia realizowane w obszarze aktywizacji społeczno-zawodowej będą zgodne z wytycznymi dotyczącymi realizacji projektów z udziałem środków Europejskiego Funduszu Społecznego Plus w regionalnych programach na lata 2021–2027.</a:t>
            </a:r>
            <a:endParaRPr lang="pl-PL" sz="2000" dirty="0"/>
          </a:p>
        </p:txBody>
      </p:sp>
      <p:pic>
        <p:nvPicPr>
          <p:cNvPr id="2052" name="Picture 4" descr="Szkolenia dofinansowane z EFS, KFS - ATL – szkolenia stacjonarne i online  dla biznesu.">
            <a:extLst>
              <a:ext uri="{FF2B5EF4-FFF2-40B4-BE49-F238E27FC236}">
                <a16:creationId xmlns:a16="http://schemas.microsoft.com/office/drawing/2014/main" id="{C9062248-1EFE-947E-4BB5-BE62E8DB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883" y="327945"/>
            <a:ext cx="1504735" cy="9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dusze Europejskie dla Pomorza Zachodniego – SSOM Stowarzyszenie  Szczecińskiego Obszaru Metropolitalnego">
            <a:extLst>
              <a:ext uri="{FF2B5EF4-FFF2-40B4-BE49-F238E27FC236}">
                <a16:creationId xmlns:a16="http://schemas.microsoft.com/office/drawing/2014/main" id="{B77E811C-D03A-2538-5E53-40D053F1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995" y="1408135"/>
            <a:ext cx="1224509" cy="6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4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TERYTORIALNY WYMIAR PROGRAMU FEPZ 2021-2027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6</a:t>
            </a:fld>
            <a:endParaRPr lang="pl-PL"/>
          </a:p>
        </p:txBody>
      </p:sp>
      <p:pic>
        <p:nvPicPr>
          <p:cNvPr id="8" name="Symbol zastępczy obrazu 7" descr="Obraz zawierający diagram&#10;&#10;Opis wygenerowany automatycznie">
            <a:extLst>
              <a:ext uri="{FF2B5EF4-FFF2-40B4-BE49-F238E27FC236}">
                <a16:creationId xmlns:a16="http://schemas.microsoft.com/office/drawing/2014/main" id="{325F698E-E8AF-83A7-7061-C704628D44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E8490B6-EE9C-D21F-74D4-61D099468F4C}"/>
              </a:ext>
            </a:extLst>
          </p:cNvPr>
          <p:cNvSpPr txBox="1"/>
          <p:nvPr/>
        </p:nvSpPr>
        <p:spPr>
          <a:xfrm>
            <a:off x="1500581" y="1892174"/>
            <a:ext cx="9019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 Strategii wskazana została zasada realizacji polityki rozwoju ukierunkowanej terytorialnie. Oznacza to odchodzenie od sektorowych działań realizowanych w ramach poszczególnych JST w stron zintegrowanych przedsięwzięć realizowanych na większych obszarach, których granice wyznaczają wspólne uwarunkowania rozwojowe oraz silne i wielokierunkowe powiązania funkcjonalne. </a:t>
            </a:r>
          </a:p>
          <a:p>
            <a:endParaRPr lang="pl-PL" sz="1600" dirty="0"/>
          </a:p>
          <a:p>
            <a:r>
              <a:rPr lang="pl-PL" sz="1600" dirty="0"/>
              <a:t>Wdrożenie powyższego przesądzenia strategicznego w ramach programu zapewnią: Zintegrowane Inwestycje Terytorialne (ZIT), Inne Instrumenty Terytorialne (IIT) oraz </a:t>
            </a:r>
            <a:r>
              <a:rPr lang="pl-PL" sz="1600" b="1" dirty="0"/>
              <a:t>Rozwój Lokalny Kierowany przez Społeczność (RLKS).</a:t>
            </a:r>
          </a:p>
          <a:p>
            <a:endParaRPr lang="pl-PL" sz="1600" b="1" dirty="0"/>
          </a:p>
          <a:p>
            <a:r>
              <a:rPr lang="pl-PL" sz="1600" dirty="0"/>
              <a:t>zastosowany zostanie </a:t>
            </a:r>
            <a:r>
              <a:rPr lang="pl-PL" sz="1600" b="1" dirty="0"/>
              <a:t>instrument RLKS, co pozwoli na realizację Lokalnych Strategii Rozwoju</a:t>
            </a:r>
          </a:p>
          <a:p>
            <a:r>
              <a:rPr lang="pl-PL" sz="1600" b="1" dirty="0"/>
              <a:t>ukierunkowanych na aktywizację społ. i gosp. w oparciu o wykorzystanie lokalnych zasobów oraz</a:t>
            </a:r>
          </a:p>
          <a:p>
            <a:r>
              <a:rPr lang="pl-PL" sz="1600" b="1" dirty="0"/>
              <a:t>wyrównywanie szans rozwojowych społeczności wiejskiej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r>
              <a:rPr lang="pl-PL" sz="1600" b="1" dirty="0"/>
              <a:t>Zastosowanie RLKS w ramach FEPZ zapewni synergię pomiędzy środkami EFS+ (CS 4h) oraz wsparciem z EFRROW.</a:t>
            </a:r>
          </a:p>
        </p:txBody>
      </p:sp>
    </p:spTree>
    <p:extLst>
      <p:ext uri="{BB962C8B-B14F-4D97-AF65-F5344CB8AC3E}">
        <p14:creationId xmlns:p14="http://schemas.microsoft.com/office/powerpoint/2010/main" val="72994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WYBRANE CELE I  DZIAŁANIA</a:t>
            </a:r>
            <a:br>
              <a:rPr lang="pl-PL" dirty="0"/>
            </a:br>
            <a:r>
              <a:rPr lang="pl-PL" dirty="0"/>
              <a:t>FEPZ 2021-2027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7</a:t>
            </a:fld>
            <a:endParaRPr lang="pl-PL"/>
          </a:p>
        </p:txBody>
      </p:sp>
      <p:pic>
        <p:nvPicPr>
          <p:cNvPr id="8" name="Symbol zastępczy obrazu 7" descr="Obraz zawierający diagram&#10;&#10;Opis wygenerowany automatycznie">
            <a:extLst>
              <a:ext uri="{FF2B5EF4-FFF2-40B4-BE49-F238E27FC236}">
                <a16:creationId xmlns:a16="http://schemas.microsoft.com/office/drawing/2014/main" id="{325F698E-E8AF-83A7-7061-C704628D44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E8490B6-EE9C-D21F-74D4-61D099468F4C}"/>
              </a:ext>
            </a:extLst>
          </p:cNvPr>
          <p:cNvSpPr txBox="1"/>
          <p:nvPr/>
        </p:nvSpPr>
        <p:spPr>
          <a:xfrm>
            <a:off x="1518687" y="1892174"/>
            <a:ext cx="9019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Zaangażowanie partnerów samorządowych i społecznych </a:t>
            </a:r>
            <a:r>
              <a:rPr lang="pl-PL" dirty="0"/>
              <a:t>poprzez: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trwały wzrost potencjału partnerów społecznych i organizacji pozarządowych;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udział partnerów samorządowych i społecznych w tworzeniu wspólnych strategii i przedsięwzięć dla obszarów funkcjonalnych;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wzrost zaangażowania partnerów samorządowych i społecznych we wdrażanie Programu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/>
              <a:t>Mieszkanki i mieszkańcy aktywni i kompetentni przez całe życie </a:t>
            </a:r>
            <a:r>
              <a:rPr lang="pl-PL" dirty="0"/>
              <a:t>poprzez: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poprawę dostępności i jakości edukacji na wszystkich etapach kształcenia, z uwzględnieniem kształtowania kompetencji przyszłości oraz potrzeb rynku pracy;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dostosowanie opieki zdrowotnej i usług społecznych do uwarunkowań demograficznych i epidemiologicznych;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włączenie społeczno-gospodarcze mieszkańców regionu poprzez działania aktywizujące na rynku pracy oraz w przestrzeni integracji społecznej;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włączenie transportowe.</a:t>
            </a:r>
          </a:p>
        </p:txBody>
      </p:sp>
    </p:spTree>
    <p:extLst>
      <p:ext uri="{BB962C8B-B14F-4D97-AF65-F5344CB8AC3E}">
        <p14:creationId xmlns:p14="http://schemas.microsoft.com/office/powerpoint/2010/main" val="223820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10301607" cy="1325563"/>
          </a:xfrm>
        </p:spPr>
        <p:txBody>
          <a:bodyPr rtlCol="0"/>
          <a:lstStyle/>
          <a:p>
            <a:pPr rtl="0"/>
            <a:r>
              <a:rPr lang="pl-PL" dirty="0"/>
              <a:t>RAMY FEPZ 2021-2027 – TYPY PROJEKTÓW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8</a:t>
            </a:fld>
            <a:endParaRPr lang="pl-PL"/>
          </a:p>
        </p:txBody>
      </p:sp>
      <p:pic>
        <p:nvPicPr>
          <p:cNvPr id="8" name="Symbol zastępczy obrazu 7" descr="Obraz zawierający diagram&#10;&#10;Opis wygenerowany automatycznie">
            <a:extLst>
              <a:ext uri="{FF2B5EF4-FFF2-40B4-BE49-F238E27FC236}">
                <a16:creationId xmlns:a16="http://schemas.microsoft.com/office/drawing/2014/main" id="{325F698E-E8AF-83A7-7061-C704628D44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3DE9730C-9ABA-BF45-CA7C-388F732872AE}"/>
              </a:ext>
            </a:extLst>
          </p:cNvPr>
          <p:cNvSpPr txBox="1">
            <a:spLocks/>
          </p:cNvSpPr>
          <p:nvPr/>
        </p:nvSpPr>
        <p:spPr>
          <a:xfrm>
            <a:off x="1209362" y="1657154"/>
            <a:ext cx="10301607" cy="3851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1.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Wsparcie aktywizacyjne na rzecz rodzin, społeczności i osób zagrożonych ubóstwem lub wykluczeniem społecznym oraz ich otoczenia, a także osób biernych zawodowo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poprzez usługi integracji:</a:t>
            </a: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społecznej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której celem jest nabycie, przywrócenie lub wzmocnienie kompetencji społecznych, zaradności, samodzielności i aktywności społecznej poprzez m.in. udział w zajęciach w jednostkach reintegracyjnych takich jak WTZ, ZAZ, CIS, KIS; organizacje i finansowanie usług wspierających osoby z niepełnosprawnościami; organizacja i finansowanie treningów kompetencji i umiejętności społecznych, organizacja i finansowanie usług wsparcia i aktywizacji rodzin marginalizowanych, koszty zatrudnienia np. asystenta osoby bezdomnej, asystenta osoby opuszczającej zakład karny, pokrycie kosztów uczestnictwa w placówkach wsparcia dziennego, świetlicach i klubach, praca socjalna itp.,</a:t>
            </a: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edukacyjnej,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której celem jest nabycie lub potwierdzenie kwalifikacji ogólnych lub zawodowych dostosowanych do potrzeb rynku pracy np. sfinansowanie zajęć szkolnych, związanych z uzupełnieniem wykształcenia na poziomie podstawowym, gimnazjalnym, ponadgimnazjalnym lub policealnym dla osób w wieku aktywności zawodowej (wraz ze stypendiami), zajęcia w ramach kształcenia ustawicznego oraz kosztów z nimi związanych w celu uzyskania zawodu lub przygotowania zawodowego sfinansowanie zajęć w ramach podnoszenia kompetencji kluczowych), organizacja i sfinansowanie usług wspierających aktywizację edukacyjną (np. brokera edukacyjnego oraz kosztów z nimi związanych itp.),</a:t>
            </a: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10301607" cy="1325563"/>
          </a:xfrm>
        </p:spPr>
        <p:txBody>
          <a:bodyPr rtlCol="0"/>
          <a:lstStyle/>
          <a:p>
            <a:pPr rtl="0"/>
            <a:r>
              <a:rPr lang="pl-PL" dirty="0"/>
              <a:t>RAMY FEPZ 2021-2027 – TYPY PROJEKTÓW</a:t>
            </a:r>
          </a:p>
        </p:txBody>
      </p:sp>
      <p:sp>
        <p:nvSpPr>
          <p:cNvPr id="46" name="Numer slajdu — symbol zastępczy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9</a:t>
            </a:fld>
            <a:endParaRPr lang="pl-PL"/>
          </a:p>
        </p:txBody>
      </p:sp>
      <p:pic>
        <p:nvPicPr>
          <p:cNvPr id="8" name="Symbol zastępczy obrazu 7" descr="Obraz zawierający diagram&#10;&#10;Opis wygenerowany automatycznie">
            <a:extLst>
              <a:ext uri="{FF2B5EF4-FFF2-40B4-BE49-F238E27FC236}">
                <a16:creationId xmlns:a16="http://schemas.microsoft.com/office/drawing/2014/main" id="{325F698E-E8AF-83A7-7061-C704628D44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3DE9730C-9ABA-BF45-CA7C-388F732872AE}"/>
              </a:ext>
            </a:extLst>
          </p:cNvPr>
          <p:cNvSpPr txBox="1">
            <a:spLocks/>
          </p:cNvSpPr>
          <p:nvPr/>
        </p:nvSpPr>
        <p:spPr>
          <a:xfrm>
            <a:off x="1209362" y="1657154"/>
            <a:ext cx="10301607" cy="3851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id="{5BDB6AD4-1B73-2F82-899B-1F23957C46CB}"/>
              </a:ext>
            </a:extLst>
          </p:cNvPr>
          <p:cNvSpPr txBox="1">
            <a:spLocks/>
          </p:cNvSpPr>
          <p:nvPr/>
        </p:nvSpPr>
        <p:spPr>
          <a:xfrm>
            <a:off x="1361762" y="1809554"/>
            <a:ext cx="10301607" cy="3851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629601-1367-8983-C9E2-A7FCB07D2014}"/>
              </a:ext>
            </a:extLst>
          </p:cNvPr>
          <p:cNvSpPr txBox="1"/>
          <p:nvPr/>
        </p:nvSpPr>
        <p:spPr>
          <a:xfrm>
            <a:off x="1361762" y="1432755"/>
            <a:ext cx="9468476" cy="430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… </a:t>
            </a:r>
            <a:br>
              <a:rPr kumimoji="0" lang="pl-PL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pl-PL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Wsparcie aktywizacyjne na rzecz rodzin, społeczności i osób zagrożonych ubóstwem lub wykluczeniem społecznym oraz ich otoczenia, a także osób biernych zawodowo poprzez usługi integracji:)</a:t>
            </a:r>
            <a:endParaRPr kumimoji="0" lang="pl-PL" sz="16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zdrowotnej,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której celem jest wyeliminowanie lub złagodzenie barier zdrowotnych utrudniających funkcjonowanie w społeczeństwie lub powodujących oddalenie od rynku pracy (jako jeden z elementów projektu) np. finansowanie badań profilaktycznych lub specjalistycznych. Finansowanie usług zdrowotnych jest możliwe w zakresie działań o charakterze diagnostycznym lub profilaktycznym, zaś finansowanie leczenia jest możliwe wyłącznie w ramach opieki długoterminowej, jako wsparcie towarzyszące, </a:t>
            </a: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zawodowej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, której celem jest pomoc w podjęciu decyzji dotyczącej wyboru lub zmiany zawodu, wyposażenie w kompetencje i kwalifikacje zawodowe oraz umiejętności pożądane na rynku pracy (poprzez m.in. udział w zajęciach w jednostkach reintegracyjnych, kursy i szkolenia zawodowe, staże i praktyki zawodowe, zatrudnienie subsydiowane), pośrednictwo zawodowe oraz pośrednictwo pracy, pomoc w utrzymaniu zatrudnienia (finansowanie trenera pracy, doradcy zawodowego, zatrudnienie wspomagane obejmujące wsparcie osoby z niepełnosprawnością przez trenera pracy/asystenta zawodowego u pracodawcy),</a:t>
            </a:r>
          </a:p>
          <a:p>
            <a:pPr marL="171451" marR="0" lvl="0" indent="-171451" algn="l" defTabSz="685804" rtl="0" eaLnBrk="1" fontAlgn="auto" latinLnBrk="0" hangingPunct="1">
              <a:lnSpc>
                <a:spcPts val="1633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 charakterze środowiskowym integrującym środowiska lokalne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np. uczestnictwo w kulturze, zwiększanie kompetencji w zakresie spędzania czasu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wolnego  (jako jeden z elementów projektu).</a:t>
            </a:r>
          </a:p>
        </p:txBody>
      </p:sp>
    </p:spTree>
    <p:extLst>
      <p:ext uri="{BB962C8B-B14F-4D97-AF65-F5344CB8AC3E}">
        <p14:creationId xmlns:p14="http://schemas.microsoft.com/office/powerpoint/2010/main" val="3072613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77">
      <a:dk1>
        <a:sysClr val="windowText" lastClr="FFFFFF"/>
      </a:dk1>
      <a:lt1>
        <a:sysClr val="window" lastClr="202020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600_TF66722518_Win32" id="{8247CCA3-106F-48F3-BAE5-EB0965C8C6CC}" vid="{5BA01ACD-285A-4F85-8840-FE3FC9864E0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FFFFFF"/>
      </a:dk1>
      <a:lt1>
        <a:sysClr val="window" lastClr="20202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FFFFFF"/>
      </a:dk1>
      <a:lt1>
        <a:sysClr val="window" lastClr="20202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2564</Words>
  <Application>Microsoft Office PowerPoint</Application>
  <PresentationFormat>Panoramiczny</PresentationFormat>
  <Paragraphs>372</Paragraphs>
  <Slides>29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Open Sans</vt:lpstr>
      <vt:lpstr>Source Sans Pro Light</vt:lpstr>
      <vt:lpstr>Source Sans Pro SemiBold</vt:lpstr>
      <vt:lpstr>Symbol</vt:lpstr>
      <vt:lpstr>Times New Roman</vt:lpstr>
      <vt:lpstr>Motyw pakietu Office</vt:lpstr>
      <vt:lpstr>STRATEGICZNE PODEJŚCIE DO WYKORZYSTANIA ŚRODKÓW  DZIAŁANIE FEPZ.06.14   AKTYWNA INTEGRACJA  NA OBSZARACH OBJĘTYCH LOKALNĄ STRATEGIĄ ROZWOJU</vt:lpstr>
      <vt:lpstr>O nas</vt:lpstr>
      <vt:lpstr>Prezentacja programu PowerPoint</vt:lpstr>
      <vt:lpstr>Działanie FEPZ.06.14 AKTYWNA INTEGRACJA NA OBSZARACH OBJĘTYCH  LOKALNĄ STRATEGIĄ ROZWOJU LICZBACH</vt:lpstr>
      <vt:lpstr>Działanie FEPZ.06.14 AKTYWNA INTEGRACJA NA OBSZARACH OBJĘTYCH  LOKALNĄ STRATEGIĄ ROZWOJU LICZBACH</vt:lpstr>
      <vt:lpstr>TERYTORIALNY WYMIAR PROGRAMU FEPZ 2021-2027</vt:lpstr>
      <vt:lpstr>WYBRANE CELE I  DZIAŁANIA FEPZ 2021-2027</vt:lpstr>
      <vt:lpstr>RAMY FEPZ 2021-2027 – TYPY PROJEKTÓW</vt:lpstr>
      <vt:lpstr>RAMY FEPZ 2021-2027 – TYPY PROJEKTÓW</vt:lpstr>
      <vt:lpstr>RAMY FEPZ 2021-2027 – TYPY PROJEKTÓW</vt:lpstr>
      <vt:lpstr>Prezentacja programu PowerPoint</vt:lpstr>
      <vt:lpstr>Prezentacja programu PowerPoint</vt:lpstr>
      <vt:lpstr>Prezentacja programu PowerPoint</vt:lpstr>
      <vt:lpstr>DEFINICJE WSKAŹNIKÓW</vt:lpstr>
      <vt:lpstr>DEFINICJE WSKAŹNIKÓW</vt:lpstr>
      <vt:lpstr>DEFINICJE WSKAŹNIKÓW</vt:lpstr>
      <vt:lpstr>DEFINICJE WSKAŹNIKÓW</vt:lpstr>
      <vt:lpstr>DEFINICJE WSKAŹNIKÓW</vt:lpstr>
      <vt:lpstr>DEFINICJE WSKAŹNIKÓW</vt:lpstr>
      <vt:lpstr>DEFINICJE WSKAŹNIKÓW</vt:lpstr>
      <vt:lpstr>WSKAŹNIKI PRODUKTU I REZULTATU</vt:lpstr>
      <vt:lpstr>SZACOWANIE WSKAŹNIKÓW PRODUKTU</vt:lpstr>
      <vt:lpstr>SZACOWANIE WSKAŹNIKÓW REZULTATU</vt:lpstr>
      <vt:lpstr>Prezentacja programu PowerPoint</vt:lpstr>
      <vt:lpstr>KONTEKST DEMOGRAFICZNY INTERWENCJI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WIZJA ROZWOJU,  OBSZARY WSPÓŁPRACY</dc:title>
  <dc:creator>Paweł Klimek</dc:creator>
  <cp:lastModifiedBy>WIR WIR</cp:lastModifiedBy>
  <cp:revision>90</cp:revision>
  <dcterms:created xsi:type="dcterms:W3CDTF">2023-03-06T11:47:11Z</dcterms:created>
  <dcterms:modified xsi:type="dcterms:W3CDTF">2023-05-10T06:50:38Z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